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1510" r:id="rId2"/>
    <p:sldId id="257" r:id="rId3"/>
    <p:sldId id="1543" r:id="rId4"/>
    <p:sldId id="1530" r:id="rId5"/>
    <p:sldId id="308" r:id="rId6"/>
    <p:sldId id="1497" r:id="rId7"/>
    <p:sldId id="346" r:id="rId8"/>
    <p:sldId id="348" r:id="rId9"/>
    <p:sldId id="279" r:id="rId10"/>
    <p:sldId id="349" r:id="rId11"/>
    <p:sldId id="347" r:id="rId12"/>
    <p:sldId id="345" r:id="rId13"/>
    <p:sldId id="1492" r:id="rId14"/>
    <p:sldId id="1437" r:id="rId15"/>
    <p:sldId id="1486" r:id="rId16"/>
    <p:sldId id="1508" r:id="rId17"/>
    <p:sldId id="1534" r:id="rId18"/>
    <p:sldId id="1544" r:id="rId19"/>
    <p:sldId id="469" r:id="rId20"/>
    <p:sldId id="1536" r:id="rId21"/>
    <p:sldId id="339" r:id="rId22"/>
    <p:sldId id="1538" r:id="rId23"/>
    <p:sldId id="1539" r:id="rId24"/>
    <p:sldId id="1540" r:id="rId25"/>
    <p:sldId id="1537" r:id="rId26"/>
    <p:sldId id="1515" r:id="rId27"/>
    <p:sldId id="1459" r:id="rId28"/>
    <p:sldId id="1487" r:id="rId29"/>
    <p:sldId id="1509" r:id="rId30"/>
    <p:sldId id="1454" r:id="rId31"/>
    <p:sldId id="1521" r:id="rId32"/>
    <p:sldId id="1519" r:id="rId33"/>
    <p:sldId id="1541" r:id="rId34"/>
    <p:sldId id="1520" r:id="rId35"/>
    <p:sldId id="327" r:id="rId36"/>
    <p:sldId id="328" r:id="rId37"/>
    <p:sldId id="329" r:id="rId38"/>
    <p:sldId id="330" r:id="rId39"/>
    <p:sldId id="335" r:id="rId40"/>
    <p:sldId id="376" r:id="rId41"/>
    <p:sldId id="332" r:id="rId42"/>
    <p:sldId id="374" r:id="rId43"/>
    <p:sldId id="343" r:id="rId44"/>
    <p:sldId id="1518" r:id="rId45"/>
    <p:sldId id="1493" r:id="rId46"/>
    <p:sldId id="1447" r:id="rId47"/>
    <p:sldId id="1463" r:id="rId48"/>
    <p:sldId id="1464" r:id="rId49"/>
    <p:sldId id="1465" r:id="rId50"/>
    <p:sldId id="1466" r:id="rId51"/>
    <p:sldId id="1468" r:id="rId52"/>
    <p:sldId id="1469" r:id="rId53"/>
    <p:sldId id="1470" r:id="rId54"/>
    <p:sldId id="1503" r:id="rId55"/>
    <p:sldId id="746" r:id="rId56"/>
    <p:sldId id="1432" r:id="rId57"/>
    <p:sldId id="1475" r:id="rId58"/>
    <p:sldId id="1471" r:id="rId59"/>
    <p:sldId id="1473" r:id="rId60"/>
    <p:sldId id="1474" r:id="rId61"/>
    <p:sldId id="1494" r:id="rId62"/>
    <p:sldId id="1433" r:id="rId63"/>
    <p:sldId id="1434" r:id="rId64"/>
    <p:sldId id="1441" r:id="rId65"/>
    <p:sldId id="1442" r:id="rId66"/>
    <p:sldId id="1476" r:id="rId67"/>
    <p:sldId id="1505" r:id="rId68"/>
    <p:sldId id="1477" r:id="rId69"/>
    <p:sldId id="1506" r:id="rId70"/>
    <p:sldId id="1526" r:id="rId71"/>
    <p:sldId id="764" r:id="rId72"/>
    <p:sldId id="1450" r:id="rId73"/>
    <p:sldId id="1481" r:id="rId74"/>
    <p:sldId id="1507" r:id="rId75"/>
    <p:sldId id="1483" r:id="rId76"/>
    <p:sldId id="353" r:id="rId77"/>
    <p:sldId id="444" r:id="rId78"/>
    <p:sldId id="373" r:id="rId79"/>
    <p:sldId id="384" r:id="rId80"/>
    <p:sldId id="402" r:id="rId81"/>
    <p:sldId id="385" r:id="rId82"/>
    <p:sldId id="386" r:id="rId83"/>
    <p:sldId id="383" r:id="rId84"/>
    <p:sldId id="1484" r:id="rId85"/>
    <p:sldId id="1532" r:id="rId86"/>
    <p:sldId id="1531" r:id="rId87"/>
    <p:sldId id="1547" r:id="rId88"/>
  </p:sldIdLst>
  <p:sldSz cx="9144000" cy="6858000" type="screen4x3"/>
  <p:notesSz cx="7102475" cy="9388475"/>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95"/>
    <a:srgbClr val="E7B87F"/>
    <a:srgbClr val="083D7E"/>
    <a:srgbClr val="A8E5FE"/>
    <a:srgbClr val="DFC59B"/>
    <a:srgbClr val="46F0EC"/>
    <a:srgbClr val="990000"/>
    <a:srgbClr val="FF0000"/>
    <a:srgbClr val="F7FD0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20" autoAdjust="0"/>
    <p:restoredTop sz="84631" autoAdjust="0"/>
  </p:normalViewPr>
  <p:slideViewPr>
    <p:cSldViewPr>
      <p:cViewPr varScale="1">
        <p:scale>
          <a:sx n="61" d="100"/>
          <a:sy n="61" d="100"/>
        </p:scale>
        <p:origin x="1629"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0499"/>
    </p:cViewPr>
  </p:sorter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7739" cy="469745"/>
          </a:xfrm>
          <a:prstGeom prst="rect">
            <a:avLst/>
          </a:prstGeom>
          <a:noFill/>
          <a:ln w="9525">
            <a:noFill/>
            <a:miter lim="800000"/>
            <a:headEnd/>
            <a:tailEnd/>
          </a:ln>
          <a:effectLst/>
        </p:spPr>
        <p:txBody>
          <a:bodyPr vert="horz" wrap="square" lIns="93342" tIns="46671" rIns="93342" bIns="46671" numCol="1" anchor="t" anchorCtr="0" compatLnSpc="1">
            <a:prstTxWarp prst="textNoShape">
              <a:avLst/>
            </a:prstTxWarp>
          </a:bodyPr>
          <a:lstStyle>
            <a:lvl1pPr>
              <a:defRPr sz="1200" b="0"/>
            </a:lvl1pPr>
          </a:lstStyle>
          <a:p>
            <a:endParaRPr lang="en-US"/>
          </a:p>
        </p:txBody>
      </p:sp>
      <p:sp>
        <p:nvSpPr>
          <p:cNvPr id="4099" name="Rectangle 3"/>
          <p:cNvSpPr>
            <a:spLocks noGrp="1" noChangeArrowheads="1"/>
          </p:cNvSpPr>
          <p:nvPr>
            <p:ph type="dt" idx="1"/>
          </p:nvPr>
        </p:nvSpPr>
        <p:spPr bwMode="auto">
          <a:xfrm>
            <a:off x="4023092" y="0"/>
            <a:ext cx="3077739" cy="469745"/>
          </a:xfrm>
          <a:prstGeom prst="rect">
            <a:avLst/>
          </a:prstGeom>
          <a:noFill/>
          <a:ln w="9525">
            <a:noFill/>
            <a:miter lim="800000"/>
            <a:headEnd/>
            <a:tailEnd/>
          </a:ln>
          <a:effectLst/>
        </p:spPr>
        <p:txBody>
          <a:bodyPr vert="horz" wrap="square" lIns="93342" tIns="46671" rIns="93342" bIns="46671" numCol="1" anchor="t" anchorCtr="0" compatLnSpc="1">
            <a:prstTxWarp prst="textNoShape">
              <a:avLst/>
            </a:prstTxWarp>
          </a:bodyPr>
          <a:lstStyle>
            <a:lvl1pPr algn="r">
              <a:defRPr sz="1200" b="0"/>
            </a:lvl1pPr>
          </a:lstStyle>
          <a:p>
            <a:endParaRPr lang="en-US"/>
          </a:p>
        </p:txBody>
      </p:sp>
      <p:sp>
        <p:nvSpPr>
          <p:cNvPr id="4100" name="Rectangle 4"/>
          <p:cNvSpPr>
            <a:spLocks noGrp="1" noRot="1" noChangeAspect="1" noChangeArrowheads="1" noTextEdit="1"/>
          </p:cNvSpPr>
          <p:nvPr>
            <p:ph type="sldImg" idx="2"/>
          </p:nvPr>
        </p:nvSpPr>
        <p:spPr bwMode="auto">
          <a:xfrm>
            <a:off x="1203325" y="703263"/>
            <a:ext cx="4695825" cy="3521075"/>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10248" y="4460167"/>
            <a:ext cx="5681980" cy="4224494"/>
          </a:xfrm>
          <a:prstGeom prst="rect">
            <a:avLst/>
          </a:prstGeom>
          <a:noFill/>
          <a:ln w="9525">
            <a:noFill/>
            <a:miter lim="800000"/>
            <a:headEnd/>
            <a:tailEnd/>
          </a:ln>
          <a:effectLst/>
        </p:spPr>
        <p:txBody>
          <a:bodyPr vert="horz" wrap="square" lIns="93342" tIns="46671" rIns="93342" bIns="46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917127"/>
            <a:ext cx="3077739" cy="469745"/>
          </a:xfrm>
          <a:prstGeom prst="rect">
            <a:avLst/>
          </a:prstGeom>
          <a:noFill/>
          <a:ln w="9525">
            <a:noFill/>
            <a:miter lim="800000"/>
            <a:headEnd/>
            <a:tailEnd/>
          </a:ln>
          <a:effectLst/>
        </p:spPr>
        <p:txBody>
          <a:bodyPr vert="horz" wrap="square" lIns="93342" tIns="46671" rIns="93342" bIns="46671" numCol="1" anchor="b" anchorCtr="0" compatLnSpc="1">
            <a:prstTxWarp prst="textNoShape">
              <a:avLst/>
            </a:prstTxWarp>
          </a:bodyPr>
          <a:lstStyle>
            <a:lvl1pPr>
              <a:defRPr sz="1200" b="0"/>
            </a:lvl1pPr>
          </a:lstStyle>
          <a:p>
            <a:endParaRPr lang="en-US"/>
          </a:p>
        </p:txBody>
      </p:sp>
      <p:sp>
        <p:nvSpPr>
          <p:cNvPr id="4103" name="Rectangle 7"/>
          <p:cNvSpPr>
            <a:spLocks noGrp="1" noChangeArrowheads="1"/>
          </p:cNvSpPr>
          <p:nvPr>
            <p:ph type="sldNum" sz="quarter" idx="5"/>
          </p:nvPr>
        </p:nvSpPr>
        <p:spPr bwMode="auto">
          <a:xfrm>
            <a:off x="4023092" y="8917127"/>
            <a:ext cx="3077739" cy="469745"/>
          </a:xfrm>
          <a:prstGeom prst="rect">
            <a:avLst/>
          </a:prstGeom>
          <a:noFill/>
          <a:ln w="9525">
            <a:noFill/>
            <a:miter lim="800000"/>
            <a:headEnd/>
            <a:tailEnd/>
          </a:ln>
          <a:effectLst/>
        </p:spPr>
        <p:txBody>
          <a:bodyPr vert="horz" wrap="square" lIns="93342" tIns="46671" rIns="93342" bIns="46671" numCol="1" anchor="b" anchorCtr="0" compatLnSpc="1">
            <a:prstTxWarp prst="textNoShape">
              <a:avLst/>
            </a:prstTxWarp>
          </a:bodyPr>
          <a:lstStyle>
            <a:lvl1pPr algn="r">
              <a:defRPr sz="1200" b="0"/>
            </a:lvl1pPr>
          </a:lstStyle>
          <a:p>
            <a:fld id="{5450C2A2-47DF-420F-9BC9-8E03C333D62E}" type="slidenum">
              <a:rPr lang="en-US"/>
              <a:pPr/>
              <a:t>‹#›</a:t>
            </a:fld>
            <a:endParaRPr lang="en-US"/>
          </a:p>
        </p:txBody>
      </p:sp>
    </p:spTree>
    <p:extLst>
      <p:ext uri="{BB962C8B-B14F-4D97-AF65-F5344CB8AC3E}">
        <p14:creationId xmlns:p14="http://schemas.microsoft.com/office/powerpoint/2010/main" val="39398639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a:t>
            </a:fld>
            <a:endParaRPr lang="en-US"/>
          </a:p>
        </p:txBody>
      </p:sp>
    </p:spTree>
    <p:extLst>
      <p:ext uri="{BB962C8B-B14F-4D97-AF65-F5344CB8AC3E}">
        <p14:creationId xmlns:p14="http://schemas.microsoft.com/office/powerpoint/2010/main" val="2904590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11</a:t>
            </a:fld>
            <a:endParaRPr lang="en-US"/>
          </a:p>
        </p:txBody>
      </p:sp>
    </p:spTree>
    <p:extLst>
      <p:ext uri="{BB962C8B-B14F-4D97-AF65-F5344CB8AC3E}">
        <p14:creationId xmlns:p14="http://schemas.microsoft.com/office/powerpoint/2010/main" val="254497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EMNLP:</a:t>
            </a:r>
            <a:r>
              <a:rPr lang="en-US" b="1" dirty="0"/>
              <a:t> </a:t>
            </a:r>
            <a:r>
              <a:rPr lang="en-US" sz="1200" b="1" i="0" u="none" kern="1200" dirty="0">
                <a:solidFill>
                  <a:schemeClr val="tx1"/>
                </a:solidFill>
                <a:effectLst/>
                <a:latin typeface="Arial" charset="0"/>
                <a:ea typeface="+mn-ea"/>
                <a:cs typeface="+mn-cs"/>
              </a:rPr>
              <a:t>Noam Slonim </a:t>
            </a:r>
            <a:r>
              <a:rPr lang="en-US" sz="1200" b="0" i="0" u="none" kern="1200" dirty="0">
                <a:solidFill>
                  <a:schemeClr val="tx1"/>
                </a:solidFill>
                <a:effectLst/>
                <a:latin typeface="Arial" charset="0"/>
                <a:ea typeface="+mn-ea"/>
                <a:cs typeface="+mn-cs"/>
              </a:rPr>
              <a:t>presented a similar chart for Project Debater</a:t>
            </a:r>
            <a:endParaRPr lang="en-US" b="0" u="none" dirty="0"/>
          </a:p>
          <a:p>
            <a:r>
              <a:rPr lang="en-US" dirty="0"/>
              <a:t>What is our intellectual contribution?</a:t>
            </a:r>
          </a:p>
          <a:p>
            <a:r>
              <a:rPr lang="en-US" dirty="0"/>
              <a:t>   Answering REAL questions, AS WRITTEN, spanning a WIDE VARIETY OF PROBLEMS</a:t>
            </a:r>
          </a:p>
          <a:p>
            <a:r>
              <a:rPr lang="en-US" dirty="0"/>
              <a:t>   A FAMILY OF METHODS for bringing KNOWLEDGE to bear on these PROBLEMS</a:t>
            </a:r>
          </a:p>
          <a:p>
            <a:r>
              <a:rPr lang="en-US" dirty="0"/>
              <a:t>   </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12</a:t>
            </a:fld>
            <a:endParaRPr lang="en-US"/>
          </a:p>
        </p:txBody>
      </p:sp>
    </p:spTree>
    <p:extLst>
      <p:ext uri="{BB962C8B-B14F-4D97-AF65-F5344CB8AC3E}">
        <p14:creationId xmlns:p14="http://schemas.microsoft.com/office/powerpoint/2010/main" val="399475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25</a:t>
            </a:fld>
            <a:endParaRPr lang="en-US"/>
          </a:p>
        </p:txBody>
      </p:sp>
    </p:spTree>
    <p:extLst>
      <p:ext uri="{BB962C8B-B14F-4D97-AF65-F5344CB8AC3E}">
        <p14:creationId xmlns:p14="http://schemas.microsoft.com/office/powerpoint/2010/main" val="344654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[CLS] output token for each</a:t>
            </a:r>
          </a:p>
          <a:p>
            <a:r>
              <a:rPr lang="en-US" sz="1200" b="0" i="0" u="none" strike="noStrike" kern="1200" baseline="0" dirty="0">
                <a:solidFill>
                  <a:schemeClr val="tx1"/>
                </a:solidFill>
                <a:latin typeface="Arial" charset="0"/>
                <a:ea typeface="+mn-ea"/>
                <a:cs typeface="+mn-cs"/>
              </a:rPr>
              <a:t>answer option is projected to a single logit and fed through</a:t>
            </a:r>
          </a:p>
          <a:p>
            <a:r>
              <a:rPr lang="en-US" sz="1200" b="0" i="0" u="none" strike="noStrike" kern="1200" baseline="0" dirty="0">
                <a:solidFill>
                  <a:schemeClr val="tx1"/>
                </a:solidFill>
                <a:latin typeface="Arial" charset="0"/>
                <a:ea typeface="+mn-ea"/>
                <a:cs typeface="+mn-cs"/>
              </a:rPr>
              <a:t>a </a:t>
            </a:r>
            <a:r>
              <a:rPr lang="en-US" sz="1200" b="0" i="0" u="none" strike="noStrike" kern="1200" baseline="0" dirty="0" err="1">
                <a:solidFill>
                  <a:schemeClr val="tx1"/>
                </a:solidFill>
                <a:latin typeface="Arial" charset="0"/>
                <a:ea typeface="+mn-ea"/>
                <a:cs typeface="+mn-cs"/>
              </a:rPr>
              <a:t>softmax</a:t>
            </a:r>
            <a:r>
              <a:rPr lang="en-US" sz="1200" b="0" i="0" u="none" strike="noStrike" kern="1200" baseline="0" dirty="0">
                <a:solidFill>
                  <a:schemeClr val="tx1"/>
                </a:solidFill>
                <a:latin typeface="Arial" charset="0"/>
                <a:ea typeface="+mn-ea"/>
                <a:cs typeface="+mn-cs"/>
              </a:rPr>
              <a:t> layer, trained using cross-entropy loss against the</a:t>
            </a:r>
          </a:p>
          <a:p>
            <a:r>
              <a:rPr lang="en-US" sz="1200" b="0" i="0" u="none" strike="noStrike" kern="1200" baseline="0" dirty="0">
                <a:solidFill>
                  <a:schemeClr val="tx1"/>
                </a:solidFill>
                <a:latin typeface="Arial" charset="0"/>
                <a:ea typeface="+mn-ea"/>
                <a:cs typeface="+mn-cs"/>
              </a:rPr>
              <a:t>correct answer.</a:t>
            </a:r>
          </a:p>
          <a:p>
            <a:r>
              <a:rPr lang="en-US" sz="1200" b="0" i="0" u="none" strike="noStrike" kern="1200" baseline="0" dirty="0">
                <a:solidFill>
                  <a:schemeClr val="tx1"/>
                </a:solidFill>
                <a:latin typeface="Arial" charset="0"/>
                <a:ea typeface="+mn-ea"/>
                <a:cs typeface="+mn-cs"/>
              </a:rPr>
              <a:t>RACE has ~100k questions.</a:t>
            </a:r>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30</a:t>
            </a:fld>
            <a:endParaRPr lang="en-US"/>
          </a:p>
        </p:txBody>
      </p:sp>
    </p:spTree>
    <p:extLst>
      <p:ext uri="{BB962C8B-B14F-4D97-AF65-F5344CB8AC3E}">
        <p14:creationId xmlns:p14="http://schemas.microsoft.com/office/powerpoint/2010/main" val="386761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[CLS] output token for each</a:t>
            </a:r>
          </a:p>
          <a:p>
            <a:r>
              <a:rPr lang="en-US" sz="1200" b="0" i="0" u="none" strike="noStrike" kern="1200" baseline="0" dirty="0">
                <a:solidFill>
                  <a:schemeClr val="tx1"/>
                </a:solidFill>
                <a:latin typeface="Arial" charset="0"/>
                <a:ea typeface="+mn-ea"/>
                <a:cs typeface="+mn-cs"/>
              </a:rPr>
              <a:t>answer option is projected to a single logit and fed through</a:t>
            </a:r>
          </a:p>
          <a:p>
            <a:r>
              <a:rPr lang="en-US" sz="1200" b="0" i="0" u="none" strike="noStrike" kern="1200" baseline="0" dirty="0">
                <a:solidFill>
                  <a:schemeClr val="tx1"/>
                </a:solidFill>
                <a:latin typeface="Arial" charset="0"/>
                <a:ea typeface="+mn-ea"/>
                <a:cs typeface="+mn-cs"/>
              </a:rPr>
              <a:t>a </a:t>
            </a:r>
            <a:r>
              <a:rPr lang="en-US" sz="1200" b="0" i="0" u="none" strike="noStrike" kern="1200" baseline="0" dirty="0" err="1">
                <a:solidFill>
                  <a:schemeClr val="tx1"/>
                </a:solidFill>
                <a:latin typeface="Arial" charset="0"/>
                <a:ea typeface="+mn-ea"/>
                <a:cs typeface="+mn-cs"/>
              </a:rPr>
              <a:t>softmax</a:t>
            </a:r>
            <a:r>
              <a:rPr lang="en-US" sz="1200" b="0" i="0" u="none" strike="noStrike" kern="1200" baseline="0" dirty="0">
                <a:solidFill>
                  <a:schemeClr val="tx1"/>
                </a:solidFill>
                <a:latin typeface="Arial" charset="0"/>
                <a:ea typeface="+mn-ea"/>
                <a:cs typeface="+mn-cs"/>
              </a:rPr>
              <a:t> layer, trained using cross-entropy loss against the</a:t>
            </a:r>
          </a:p>
          <a:p>
            <a:r>
              <a:rPr lang="en-US" sz="1200" b="0" i="0" u="none" strike="noStrike" kern="1200" baseline="0" dirty="0">
                <a:solidFill>
                  <a:schemeClr val="tx1"/>
                </a:solidFill>
                <a:latin typeface="Arial" charset="0"/>
                <a:ea typeface="+mn-ea"/>
                <a:cs typeface="+mn-cs"/>
              </a:rPr>
              <a:t>correct answer.</a:t>
            </a:r>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31</a:t>
            </a:fld>
            <a:endParaRPr lang="en-US"/>
          </a:p>
        </p:txBody>
      </p:sp>
    </p:spTree>
    <p:extLst>
      <p:ext uri="{BB962C8B-B14F-4D97-AF65-F5344CB8AC3E}">
        <p14:creationId xmlns:p14="http://schemas.microsoft.com/office/powerpoint/2010/main" val="103108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[CLS] output token for each</a:t>
            </a:r>
          </a:p>
          <a:p>
            <a:r>
              <a:rPr lang="en-US" sz="1200" b="0" i="0" u="none" strike="noStrike" kern="1200" baseline="0" dirty="0">
                <a:solidFill>
                  <a:schemeClr val="tx1"/>
                </a:solidFill>
                <a:latin typeface="Arial" charset="0"/>
                <a:ea typeface="+mn-ea"/>
                <a:cs typeface="+mn-cs"/>
              </a:rPr>
              <a:t>answer option is projected to a single logit and fed through</a:t>
            </a:r>
          </a:p>
          <a:p>
            <a:r>
              <a:rPr lang="en-US" sz="1200" b="0" i="0" u="none" strike="noStrike" kern="1200" baseline="0" dirty="0">
                <a:solidFill>
                  <a:schemeClr val="tx1"/>
                </a:solidFill>
                <a:latin typeface="Arial" charset="0"/>
                <a:ea typeface="+mn-ea"/>
                <a:cs typeface="+mn-cs"/>
              </a:rPr>
              <a:t>a </a:t>
            </a:r>
            <a:r>
              <a:rPr lang="en-US" sz="1200" b="0" i="0" u="none" strike="noStrike" kern="1200" baseline="0" dirty="0" err="1">
                <a:solidFill>
                  <a:schemeClr val="tx1"/>
                </a:solidFill>
                <a:latin typeface="Arial" charset="0"/>
                <a:ea typeface="+mn-ea"/>
                <a:cs typeface="+mn-cs"/>
              </a:rPr>
              <a:t>softmax</a:t>
            </a:r>
            <a:r>
              <a:rPr lang="en-US" sz="1200" b="0" i="0" u="none" strike="noStrike" kern="1200" baseline="0" dirty="0">
                <a:solidFill>
                  <a:schemeClr val="tx1"/>
                </a:solidFill>
                <a:latin typeface="Arial" charset="0"/>
                <a:ea typeface="+mn-ea"/>
                <a:cs typeface="+mn-cs"/>
              </a:rPr>
              <a:t> layer, trained using cross-entropy loss against the</a:t>
            </a:r>
          </a:p>
          <a:p>
            <a:r>
              <a:rPr lang="en-US" sz="1200" b="0" i="0" u="none" strike="noStrike" kern="1200" baseline="0" dirty="0">
                <a:solidFill>
                  <a:schemeClr val="tx1"/>
                </a:solidFill>
                <a:latin typeface="Arial" charset="0"/>
                <a:ea typeface="+mn-ea"/>
                <a:cs typeface="+mn-cs"/>
              </a:rPr>
              <a:t>correct answer.</a:t>
            </a:r>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32</a:t>
            </a:fld>
            <a:endParaRPr lang="en-US"/>
          </a:p>
        </p:txBody>
      </p:sp>
    </p:spTree>
    <p:extLst>
      <p:ext uri="{BB962C8B-B14F-4D97-AF65-F5344CB8AC3E}">
        <p14:creationId xmlns:p14="http://schemas.microsoft.com/office/powerpoint/2010/main" val="261585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[CLS] output token for each</a:t>
            </a:r>
          </a:p>
          <a:p>
            <a:r>
              <a:rPr lang="en-US" sz="1200" b="0" i="0" u="none" strike="noStrike" kern="1200" baseline="0" dirty="0">
                <a:solidFill>
                  <a:schemeClr val="tx1"/>
                </a:solidFill>
                <a:latin typeface="Arial" charset="0"/>
                <a:ea typeface="+mn-ea"/>
                <a:cs typeface="+mn-cs"/>
              </a:rPr>
              <a:t>answer option is projected to a single logit and fed through</a:t>
            </a:r>
          </a:p>
          <a:p>
            <a:r>
              <a:rPr lang="en-US" sz="1200" b="0" i="0" u="none" strike="noStrike" kern="1200" baseline="0" dirty="0">
                <a:solidFill>
                  <a:schemeClr val="tx1"/>
                </a:solidFill>
                <a:latin typeface="Arial" charset="0"/>
                <a:ea typeface="+mn-ea"/>
                <a:cs typeface="+mn-cs"/>
              </a:rPr>
              <a:t>a </a:t>
            </a:r>
            <a:r>
              <a:rPr lang="en-US" sz="1200" b="0" i="0" u="none" strike="noStrike" kern="1200" baseline="0" dirty="0" err="1">
                <a:solidFill>
                  <a:schemeClr val="tx1"/>
                </a:solidFill>
                <a:latin typeface="Arial" charset="0"/>
                <a:ea typeface="+mn-ea"/>
                <a:cs typeface="+mn-cs"/>
              </a:rPr>
              <a:t>softmax</a:t>
            </a:r>
            <a:r>
              <a:rPr lang="en-US" sz="1200" b="0" i="0" u="none" strike="noStrike" kern="1200" baseline="0" dirty="0">
                <a:solidFill>
                  <a:schemeClr val="tx1"/>
                </a:solidFill>
                <a:latin typeface="Arial" charset="0"/>
                <a:ea typeface="+mn-ea"/>
                <a:cs typeface="+mn-cs"/>
              </a:rPr>
              <a:t> layer, trained using cross-entropy loss against the</a:t>
            </a:r>
          </a:p>
          <a:p>
            <a:r>
              <a:rPr lang="en-US" sz="1200" b="0" i="0" u="none" strike="noStrike" kern="1200" baseline="0" dirty="0">
                <a:solidFill>
                  <a:schemeClr val="tx1"/>
                </a:solidFill>
                <a:latin typeface="Arial" charset="0"/>
                <a:ea typeface="+mn-ea"/>
                <a:cs typeface="+mn-cs"/>
              </a:rPr>
              <a:t>correct answer.</a:t>
            </a:r>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33</a:t>
            </a:fld>
            <a:endParaRPr lang="en-US"/>
          </a:p>
        </p:txBody>
      </p:sp>
    </p:spTree>
    <p:extLst>
      <p:ext uri="{BB962C8B-B14F-4D97-AF65-F5344CB8AC3E}">
        <p14:creationId xmlns:p14="http://schemas.microsoft.com/office/powerpoint/2010/main" val="2459945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[CLS] output token for each</a:t>
            </a:r>
          </a:p>
          <a:p>
            <a:r>
              <a:rPr lang="en-US" sz="1200" b="0" i="0" u="none" strike="noStrike" kern="1200" baseline="0" dirty="0">
                <a:solidFill>
                  <a:schemeClr val="tx1"/>
                </a:solidFill>
                <a:latin typeface="Arial" charset="0"/>
                <a:ea typeface="+mn-ea"/>
                <a:cs typeface="+mn-cs"/>
              </a:rPr>
              <a:t>answer option is projected to a single logit and fed through</a:t>
            </a:r>
          </a:p>
          <a:p>
            <a:r>
              <a:rPr lang="en-US" sz="1200" b="0" i="0" u="none" strike="noStrike" kern="1200" baseline="0" dirty="0">
                <a:solidFill>
                  <a:schemeClr val="tx1"/>
                </a:solidFill>
                <a:latin typeface="Arial" charset="0"/>
                <a:ea typeface="+mn-ea"/>
                <a:cs typeface="+mn-cs"/>
              </a:rPr>
              <a:t>a </a:t>
            </a:r>
            <a:r>
              <a:rPr lang="en-US" sz="1200" b="0" i="0" u="none" strike="noStrike" kern="1200" baseline="0" dirty="0" err="1">
                <a:solidFill>
                  <a:schemeClr val="tx1"/>
                </a:solidFill>
                <a:latin typeface="Arial" charset="0"/>
                <a:ea typeface="+mn-ea"/>
                <a:cs typeface="+mn-cs"/>
              </a:rPr>
              <a:t>softmax</a:t>
            </a:r>
            <a:r>
              <a:rPr lang="en-US" sz="1200" b="0" i="0" u="none" strike="noStrike" kern="1200" baseline="0" dirty="0">
                <a:solidFill>
                  <a:schemeClr val="tx1"/>
                </a:solidFill>
                <a:latin typeface="Arial" charset="0"/>
                <a:ea typeface="+mn-ea"/>
                <a:cs typeface="+mn-cs"/>
              </a:rPr>
              <a:t> layer, trained using cross-entropy loss against the</a:t>
            </a:r>
          </a:p>
          <a:p>
            <a:r>
              <a:rPr lang="en-US" sz="1200" b="0" i="0" u="none" strike="noStrike" kern="1200" baseline="0" dirty="0">
                <a:solidFill>
                  <a:schemeClr val="tx1"/>
                </a:solidFill>
                <a:latin typeface="Arial" charset="0"/>
                <a:ea typeface="+mn-ea"/>
                <a:cs typeface="+mn-cs"/>
              </a:rPr>
              <a:t>correct answer.</a:t>
            </a:r>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34</a:t>
            </a:fld>
            <a:endParaRPr lang="en-US"/>
          </a:p>
        </p:txBody>
      </p:sp>
    </p:spTree>
    <p:extLst>
      <p:ext uri="{BB962C8B-B14F-4D97-AF65-F5344CB8AC3E}">
        <p14:creationId xmlns:p14="http://schemas.microsoft.com/office/powerpoint/2010/main" val="290625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b="0" dirty="0"/>
              <a:t>(22 (hidden) test exams, 632 </a:t>
            </a:r>
            <a:r>
              <a:rPr lang="en-US" b="0" dirty="0" err="1"/>
              <a:t>qns</a:t>
            </a:r>
            <a:r>
              <a:rPr lang="en-US" b="0" dirty="0"/>
              <a:t>)</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43</a:t>
            </a:fld>
            <a:endParaRPr lang="en-US"/>
          </a:p>
        </p:txBody>
      </p:sp>
    </p:spTree>
    <p:extLst>
      <p:ext uri="{BB962C8B-B14F-4D97-AF65-F5344CB8AC3E}">
        <p14:creationId xmlns:p14="http://schemas.microsoft.com/office/powerpoint/2010/main" val="2707527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What’s going on inside? Just glorified pattern matching or…? </a:t>
            </a:r>
          </a:p>
          <a:p>
            <a:pPr algn="l"/>
            <a:r>
              <a:rPr lang="en-US" b="0" dirty="0"/>
              <a:t>Did we waste our time with knowledge capture?</a:t>
            </a:r>
          </a:p>
          <a:p>
            <a:pPr algn="l"/>
            <a:r>
              <a:rPr lang="en-US" b="0" dirty="0"/>
              <a:t>Do we need structured reasoning?</a:t>
            </a:r>
          </a:p>
          <a:p>
            <a:pPr algn="l"/>
            <a:r>
              <a:rPr lang="en-US" b="0" dirty="0"/>
              <a:t>Do we need structured knowledge?</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44</a:t>
            </a:fld>
            <a:endParaRPr lang="en-US"/>
          </a:p>
        </p:txBody>
      </p:sp>
    </p:spTree>
    <p:extLst>
      <p:ext uri="{BB962C8B-B14F-4D97-AF65-F5344CB8AC3E}">
        <p14:creationId xmlns:p14="http://schemas.microsoft.com/office/powerpoint/2010/main" val="90566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structures do we need – knowledge graphs, problem-solving methods, …?</a:t>
            </a:r>
          </a:p>
          <a:p>
            <a:r>
              <a:rPr lang="en-US" dirty="0"/>
              <a:t>and how do we populate them?</a:t>
            </a:r>
          </a:p>
          <a:p>
            <a:r>
              <a:rPr lang="en-US" dirty="0"/>
              <a:t>Somewhat of a crisis for knowledge capture: forget the structures, </a:t>
            </a:r>
          </a:p>
        </p:txBody>
      </p:sp>
      <p:sp>
        <p:nvSpPr>
          <p:cNvPr id="4" name="Slide Number Placeholder 3"/>
          <p:cNvSpPr>
            <a:spLocks noGrp="1"/>
          </p:cNvSpPr>
          <p:nvPr>
            <p:ph type="sldNum" sz="quarter" idx="5"/>
          </p:nvPr>
        </p:nvSpPr>
        <p:spPr/>
        <p:txBody>
          <a:bodyPr/>
          <a:lstStyle/>
          <a:p>
            <a:fld id="{5450C2A2-47DF-420F-9BC9-8E03C333D62E}" type="slidenum">
              <a:rPr lang="en-US" smtClean="0"/>
              <a:pPr/>
              <a:t>2</a:t>
            </a:fld>
            <a:endParaRPr lang="en-US"/>
          </a:p>
        </p:txBody>
      </p:sp>
    </p:spTree>
    <p:extLst>
      <p:ext uri="{BB962C8B-B14F-4D97-AF65-F5344CB8AC3E}">
        <p14:creationId xmlns:p14="http://schemas.microsoft.com/office/powerpoint/2010/main" val="523328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50</a:t>
            </a:fld>
            <a:endParaRPr lang="en-US"/>
          </a:p>
        </p:txBody>
      </p:sp>
    </p:spTree>
    <p:extLst>
      <p:ext uri="{BB962C8B-B14F-4D97-AF65-F5344CB8AC3E}">
        <p14:creationId xmlns:p14="http://schemas.microsoft.com/office/powerpoint/2010/main" val="3534060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51</a:t>
            </a:fld>
            <a:endParaRPr lang="en-US"/>
          </a:p>
        </p:txBody>
      </p:sp>
    </p:spTree>
    <p:extLst>
      <p:ext uri="{BB962C8B-B14F-4D97-AF65-F5344CB8AC3E}">
        <p14:creationId xmlns:p14="http://schemas.microsoft.com/office/powerpoint/2010/main" val="516453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52</a:t>
            </a:fld>
            <a:endParaRPr lang="en-US"/>
          </a:p>
        </p:txBody>
      </p:sp>
    </p:spTree>
    <p:extLst>
      <p:ext uri="{BB962C8B-B14F-4D97-AF65-F5344CB8AC3E}">
        <p14:creationId xmlns:p14="http://schemas.microsoft.com/office/powerpoint/2010/main" val="302585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Aristo does not understand the question</a:t>
            </a:r>
          </a:p>
          <a:p>
            <a:r>
              <a:rPr lang="en-US" dirty="0"/>
              <a:t>Q2: Not able to pivot through an intermediate concept</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66</a:t>
            </a:fld>
            <a:endParaRPr lang="en-US"/>
          </a:p>
        </p:txBody>
      </p:sp>
    </p:spTree>
    <p:extLst>
      <p:ext uri="{BB962C8B-B14F-4D97-AF65-F5344CB8AC3E}">
        <p14:creationId xmlns:p14="http://schemas.microsoft.com/office/powerpoint/2010/main" val="2566367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skip this slide]</a:t>
            </a:r>
          </a:p>
          <a:p>
            <a:r>
              <a:rPr lang="en-US" dirty="0"/>
              <a:t>Q3: Aristo doesn’t understand the question</a:t>
            </a:r>
          </a:p>
          <a:p>
            <a:r>
              <a:rPr lang="en-US" dirty="0"/>
              <a:t>Q4: Aristo architecture wrong to make sense of this</a:t>
            </a:r>
          </a:p>
        </p:txBody>
      </p:sp>
      <p:sp>
        <p:nvSpPr>
          <p:cNvPr id="4" name="Slide Number Placeholder 3"/>
          <p:cNvSpPr>
            <a:spLocks noGrp="1"/>
          </p:cNvSpPr>
          <p:nvPr>
            <p:ph type="sldNum" sz="quarter" idx="5"/>
          </p:nvPr>
        </p:nvSpPr>
        <p:spPr/>
        <p:txBody>
          <a:bodyPr/>
          <a:lstStyle/>
          <a:p>
            <a:fld id="{5450C2A2-47DF-420F-9BC9-8E03C333D62E}" type="slidenum">
              <a:rPr lang="en-US" smtClean="0"/>
              <a:pPr/>
              <a:t>67</a:t>
            </a:fld>
            <a:endParaRPr lang="en-US"/>
          </a:p>
        </p:txBody>
      </p:sp>
    </p:spTree>
    <p:extLst>
      <p:ext uri="{BB962C8B-B14F-4D97-AF65-F5344CB8AC3E}">
        <p14:creationId xmlns:p14="http://schemas.microsoft.com/office/powerpoint/2010/main" val="388962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Do we still need structured reasoning? Yes! This is the way forward to solving these problems. We’ve </a:t>
            </a:r>
            <a:r>
              <a:rPr lang="en-US" dirty="0" err="1"/>
              <a:t>asympototed</a:t>
            </a:r>
            <a:r>
              <a:rPr lang="en-US" dirty="0"/>
              <a:t> on how well LMs will do.</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70</a:t>
            </a:fld>
            <a:endParaRPr lang="en-US"/>
          </a:p>
        </p:txBody>
      </p:sp>
    </p:spTree>
    <p:extLst>
      <p:ext uri="{BB962C8B-B14F-4D97-AF65-F5344CB8AC3E}">
        <p14:creationId xmlns:p14="http://schemas.microsoft.com/office/powerpoint/2010/main" val="1308411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72</a:t>
            </a:fld>
            <a:endParaRPr lang="en-US"/>
          </a:p>
        </p:txBody>
      </p:sp>
    </p:spTree>
    <p:extLst>
      <p:ext uri="{BB962C8B-B14F-4D97-AF65-F5344CB8AC3E}">
        <p14:creationId xmlns:p14="http://schemas.microsoft.com/office/powerpoint/2010/main" val="3271009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procedural text? Text describes a sequence of events, describing what is happening to different entities in the world.</a:t>
            </a:r>
          </a:p>
          <a:p>
            <a:r>
              <a:rPr lang="en-US" dirty="0">
                <a:latin typeface="+mn-lt"/>
              </a:rPr>
              <a:t>When we as humans read this paragraph, we not only understand it at surface level, but we can also build a world model in our mind.</a:t>
            </a:r>
          </a:p>
          <a:p>
            <a:r>
              <a:rPr lang="en-US" dirty="0">
                <a:latin typeface="+mn-lt"/>
              </a:rPr>
              <a:t>If we have this world model, we can then infer things that aren’t explicit in the text.</a:t>
            </a:r>
          </a:p>
        </p:txBody>
      </p:sp>
      <p:sp>
        <p:nvSpPr>
          <p:cNvPr id="4" name="Slide Number Placeholder 3"/>
          <p:cNvSpPr>
            <a:spLocks noGrp="1"/>
          </p:cNvSpPr>
          <p:nvPr>
            <p:ph type="sldNum" sz="quarter" idx="10"/>
          </p:nvPr>
        </p:nvSpPr>
        <p:spPr/>
        <p:txBody>
          <a:bodyPr/>
          <a:lstStyle/>
          <a:p>
            <a:fld id="{B3CC1E3A-4F67-8142-9635-3A3CD6316409}" type="slidenum">
              <a:rPr lang="en-US" smtClean="0"/>
              <a:t>76</a:t>
            </a:fld>
            <a:endParaRPr lang="en-US" dirty="0"/>
          </a:p>
        </p:txBody>
      </p:sp>
    </p:spTree>
    <p:extLst>
      <p:ext uri="{BB962C8B-B14F-4D97-AF65-F5344CB8AC3E}">
        <p14:creationId xmlns:p14="http://schemas.microsoft.com/office/powerpoint/2010/main" val="1120423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10"/>
          </p:nvPr>
        </p:nvSpPr>
        <p:spPr/>
        <p:txBody>
          <a:bodyPr/>
          <a:lstStyle/>
          <a:p>
            <a:fld id="{B3CC1E3A-4F67-8142-9635-3A3CD6316409}" type="slidenum">
              <a:rPr lang="en-US" smtClean="0"/>
              <a:t>77</a:t>
            </a:fld>
            <a:endParaRPr lang="en-US" dirty="0"/>
          </a:p>
        </p:txBody>
      </p:sp>
    </p:spTree>
    <p:extLst>
      <p:ext uri="{BB962C8B-B14F-4D97-AF65-F5344CB8AC3E}">
        <p14:creationId xmlns:p14="http://schemas.microsoft.com/office/powerpoint/2010/main" val="1280461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6837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structures do we need – knowledge graphs, problem-solving methods, …?</a:t>
            </a:r>
          </a:p>
          <a:p>
            <a:r>
              <a:rPr lang="en-US" dirty="0"/>
              <a:t>and how do we populate them?</a:t>
            </a:r>
          </a:p>
          <a:p>
            <a:r>
              <a:rPr lang="en-US" dirty="0"/>
              <a:t>Somewhat of a crisis for knowledge capture: forget the structures, </a:t>
            </a:r>
          </a:p>
        </p:txBody>
      </p:sp>
      <p:sp>
        <p:nvSpPr>
          <p:cNvPr id="4" name="Slide Number Placeholder 3"/>
          <p:cNvSpPr>
            <a:spLocks noGrp="1"/>
          </p:cNvSpPr>
          <p:nvPr>
            <p:ph type="sldNum" sz="quarter" idx="5"/>
          </p:nvPr>
        </p:nvSpPr>
        <p:spPr/>
        <p:txBody>
          <a:bodyPr/>
          <a:lstStyle/>
          <a:p>
            <a:fld id="{5450C2A2-47DF-420F-9BC9-8E03C333D62E}" type="slidenum">
              <a:rPr lang="en-US" smtClean="0"/>
              <a:pPr/>
              <a:t>3</a:t>
            </a:fld>
            <a:endParaRPr lang="en-US"/>
          </a:p>
        </p:txBody>
      </p:sp>
    </p:spTree>
    <p:extLst>
      <p:ext uri="{BB962C8B-B14F-4D97-AF65-F5344CB8AC3E}">
        <p14:creationId xmlns:p14="http://schemas.microsoft.com/office/powerpoint/2010/main" val="212221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66471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62260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2698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0417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1659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are not black boxes – we can explain our reasoning, and modify our behavior based on feedback.</a:t>
            </a:r>
          </a:p>
          <a:p>
            <a:r>
              <a:rPr lang="en-US" dirty="0"/>
              <a:t>We want the same for our machines.</a:t>
            </a:r>
          </a:p>
          <a:p>
            <a:r>
              <a:rPr lang="en-US" dirty="0"/>
              <a:t>System needs to perform reliable reasoning process with language-like representations.</a:t>
            </a:r>
          </a:p>
          <a:p>
            <a:r>
              <a:rPr lang="en-US" dirty="0"/>
              <a:t>It needs to explain that reasoning, where the explanation approximates the evidence used</a:t>
            </a:r>
          </a:p>
          <a:p>
            <a:r>
              <a:rPr lang="en-US" dirty="0"/>
              <a:t>Needs to respond to modified evidence</a:t>
            </a:r>
          </a:p>
        </p:txBody>
      </p:sp>
      <p:sp>
        <p:nvSpPr>
          <p:cNvPr id="4" name="Slide Number Placeholder 3"/>
          <p:cNvSpPr>
            <a:spLocks noGrp="1"/>
          </p:cNvSpPr>
          <p:nvPr>
            <p:ph type="sldNum" sz="quarter" idx="5"/>
          </p:nvPr>
        </p:nvSpPr>
        <p:spPr/>
        <p:txBody>
          <a:bodyPr/>
          <a:lstStyle/>
          <a:p>
            <a:fld id="{5450C2A2-47DF-420F-9BC9-8E03C333D62E}" type="slidenum">
              <a:rPr lang="en-US" smtClean="0"/>
              <a:pPr/>
              <a:t>84</a:t>
            </a:fld>
            <a:endParaRPr lang="en-US"/>
          </a:p>
        </p:txBody>
      </p:sp>
    </p:spTree>
    <p:extLst>
      <p:ext uri="{BB962C8B-B14F-4D97-AF65-F5344CB8AC3E}">
        <p14:creationId xmlns:p14="http://schemas.microsoft.com/office/powerpoint/2010/main" val="2471834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tried to show that we do need structured reasoning, perhaps more with language than with formal predicate-argument structures, to build more powerful machines.</a:t>
            </a:r>
          </a:p>
          <a:p>
            <a:r>
              <a:rPr lang="en-US" dirty="0"/>
              <a:t>Do we need structured knowledge? There’s a cost to building them, but a benefit that they are clean of irrelevant information and authoritative. As neural systems are continuously thirsty for data, a healthy supply of structured knowledge can only help!</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86</a:t>
            </a:fld>
            <a:endParaRPr lang="en-US"/>
          </a:p>
        </p:txBody>
      </p:sp>
    </p:spTree>
    <p:extLst>
      <p:ext uri="{BB962C8B-B14F-4D97-AF65-F5344CB8AC3E}">
        <p14:creationId xmlns:p14="http://schemas.microsoft.com/office/powerpoint/2010/main" val="2429061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LMs has shown us that </a:t>
            </a:r>
            <a:r>
              <a:rPr lang="en-US" b="1" dirty="0"/>
              <a:t>structured K is not essential </a:t>
            </a:r>
            <a:r>
              <a:rPr lang="en-US" dirty="0"/>
              <a:t>for many tasks.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what I’ve tried to show here is that there are limits, and to go beyond those limits we need both structured reasoning and representation. </a:t>
            </a:r>
          </a:p>
          <a:p>
            <a:r>
              <a:rPr lang="en-US" dirty="0"/>
              <a:t>Do we need structured knowledge repositories? Sure – our systems need knowledge, and cleaner is better than dirty.</a:t>
            </a:r>
          </a:p>
        </p:txBody>
      </p:sp>
      <p:sp>
        <p:nvSpPr>
          <p:cNvPr id="4" name="Slide Number Placeholder 3"/>
          <p:cNvSpPr>
            <a:spLocks noGrp="1"/>
          </p:cNvSpPr>
          <p:nvPr>
            <p:ph type="sldNum" sz="quarter" idx="5"/>
          </p:nvPr>
        </p:nvSpPr>
        <p:spPr/>
        <p:txBody>
          <a:bodyPr/>
          <a:lstStyle/>
          <a:p>
            <a:fld id="{5450C2A2-47DF-420F-9BC9-8E03C333D62E}" type="slidenum">
              <a:rPr lang="en-US" smtClean="0"/>
              <a:pPr/>
              <a:t>87</a:t>
            </a:fld>
            <a:endParaRPr lang="en-US"/>
          </a:p>
        </p:txBody>
      </p:sp>
    </p:spTree>
    <p:extLst>
      <p:ext uri="{BB962C8B-B14F-4D97-AF65-F5344CB8AC3E}">
        <p14:creationId xmlns:p14="http://schemas.microsoft.com/office/powerpoint/2010/main" val="120313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4</a:t>
            </a:fld>
            <a:endParaRPr lang="en-US"/>
          </a:p>
        </p:txBody>
      </p:sp>
    </p:spTree>
    <p:extLst>
      <p:ext uri="{BB962C8B-B14F-4D97-AF65-F5344CB8AC3E}">
        <p14:creationId xmlns:p14="http://schemas.microsoft.com/office/powerpoint/2010/main" val="304195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 of 482 Regents 8</a:t>
            </a:r>
            <a:r>
              <a:rPr lang="en-US" baseline="30000" dirty="0"/>
              <a:t>th</a:t>
            </a:r>
            <a:r>
              <a:rPr lang="en-US" dirty="0"/>
              <a:t> Grade DA questions are NDDA</a:t>
            </a:r>
          </a:p>
        </p:txBody>
      </p:sp>
      <p:sp>
        <p:nvSpPr>
          <p:cNvPr id="4" name="Slide Number Placeholder 3"/>
          <p:cNvSpPr>
            <a:spLocks noGrp="1"/>
          </p:cNvSpPr>
          <p:nvPr>
            <p:ph type="sldNum" sz="quarter" idx="5"/>
          </p:nvPr>
        </p:nvSpPr>
        <p:spPr/>
        <p:txBody>
          <a:bodyPr/>
          <a:lstStyle/>
          <a:p>
            <a:fld id="{5450C2A2-47DF-420F-9BC9-8E03C333D62E}" type="slidenum">
              <a:rPr lang="en-US" smtClean="0"/>
              <a:pPr/>
              <a:t>6</a:t>
            </a:fld>
            <a:endParaRPr lang="en-US"/>
          </a:p>
        </p:txBody>
      </p:sp>
    </p:spTree>
    <p:extLst>
      <p:ext uri="{BB962C8B-B14F-4D97-AF65-F5344CB8AC3E}">
        <p14:creationId xmlns:p14="http://schemas.microsoft.com/office/powerpoint/2010/main" val="232044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7</a:t>
            </a:fld>
            <a:endParaRPr lang="en-US"/>
          </a:p>
        </p:txBody>
      </p:sp>
    </p:spTree>
    <p:extLst>
      <p:ext uri="{BB962C8B-B14F-4D97-AF65-F5344CB8AC3E}">
        <p14:creationId xmlns:p14="http://schemas.microsoft.com/office/powerpoint/2010/main" val="289615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8</a:t>
            </a:fld>
            <a:endParaRPr lang="en-US"/>
          </a:p>
        </p:txBody>
      </p:sp>
    </p:spTree>
    <p:extLst>
      <p:ext uri="{BB962C8B-B14F-4D97-AF65-F5344CB8AC3E}">
        <p14:creationId xmlns:p14="http://schemas.microsoft.com/office/powerpoint/2010/main" val="296858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9</a:t>
            </a:fld>
            <a:endParaRPr lang="en-US"/>
          </a:p>
        </p:txBody>
      </p:sp>
    </p:spTree>
    <p:extLst>
      <p:ext uri="{BB962C8B-B14F-4D97-AF65-F5344CB8AC3E}">
        <p14:creationId xmlns:p14="http://schemas.microsoft.com/office/powerpoint/2010/main" val="294796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10</a:t>
            </a:fld>
            <a:endParaRPr lang="en-US"/>
          </a:p>
        </p:txBody>
      </p:sp>
    </p:spTree>
    <p:extLst>
      <p:ext uri="{BB962C8B-B14F-4D97-AF65-F5344CB8AC3E}">
        <p14:creationId xmlns:p14="http://schemas.microsoft.com/office/powerpoint/2010/main" val="118868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52400" y="6393426"/>
            <a:ext cx="2133600" cy="396875"/>
          </a:xfrm>
        </p:spPr>
        <p:txBody>
          <a:bodyPr/>
          <a:lstStyle>
            <a:lvl1pPr>
              <a:defRPr/>
            </a:lvl1pPr>
          </a:lstStyle>
          <a:p>
            <a:fld id="{FBF330AE-1FA9-42CC-85D4-BE4AEF5A297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72C85DD-5F45-44A6-A198-05529F43C12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0"/>
            <a:ext cx="219075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41985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1466D8-4B47-4F72-93D4-6368A41DAE0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50F06C-DC55-49E8-966D-651E62CB7AD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3D8DBC-C2CE-481A-8363-D3D8E1361ED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DD5F975-A6D9-46B6-A904-F36D352CA71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1D9FCE-DFA9-40DA-A680-3C78D285AB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75883AC-7F85-4296-ABFD-DEB47A04F7E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B0B34F3-3F23-421A-9C73-74D16BB4044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B8CEBC2-C5EA-4CAD-9628-7C8CC489108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C54A02A-CC8E-4FB7-AF5B-6A28264C163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3" cstate="print">
            <a:extLst>
              <a:ext uri="{28A0092B-C50C-407E-A947-70E740481C1C}">
                <a14:useLocalDpi xmlns:a14="http://schemas.microsoft.com/office/drawing/2010/main" val="0"/>
              </a:ext>
            </a:extLst>
          </a:blip>
          <a:srcRect l="3864" t="9600" r="1463" b="17941"/>
          <a:stretch/>
        </p:blipFill>
        <p:spPr>
          <a:xfrm>
            <a:off x="6559420" y="6332375"/>
            <a:ext cx="2584580" cy="494523"/>
          </a:xfrm>
          <a:prstGeom prst="rect">
            <a:avLst/>
          </a:prstGeom>
        </p:spPr>
      </p:pic>
      <p:sp>
        <p:nvSpPr>
          <p:cNvPr id="1026" name="Rectangle 2"/>
          <p:cNvSpPr>
            <a:spLocks noGrp="1" noChangeArrowheads="1"/>
          </p:cNvSpPr>
          <p:nvPr>
            <p:ph type="title"/>
          </p:nvPr>
        </p:nvSpPr>
        <p:spPr bwMode="auto">
          <a:xfrm>
            <a:off x="0" y="0"/>
            <a:ext cx="9144000" cy="533400"/>
          </a:xfrm>
          <a:prstGeom prst="rect">
            <a:avLst/>
          </a:prstGeom>
          <a:solidFill>
            <a:srgbClr val="083D7E"/>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762000"/>
            <a:ext cx="8382000" cy="536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400664"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lvl1pPr>
          </a:lstStyle>
          <a:p>
            <a:fld id="{61635A22-53B5-476F-890F-949082DFD77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35.pn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39.jpeg"/><Relationship Id="rId5" Type="http://schemas.openxmlformats.org/officeDocument/2006/relationships/image" Target="../media/image11.jpeg"/><Relationship Id="rId10" Type="http://schemas.openxmlformats.org/officeDocument/2006/relationships/image" Target="../media/image37.jpeg"/><Relationship Id="rId4" Type="http://schemas.openxmlformats.org/officeDocument/2006/relationships/image" Target="../media/image35.png"/><Relationship Id="rId9" Type="http://schemas.openxmlformats.org/officeDocument/2006/relationships/image" Target="../media/image36.jpeg"/></Relationships>
</file>

<file path=ppt/slides/_rels/slide3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9.png"/><Relationship Id="rId12"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37.jpeg"/><Relationship Id="rId5" Type="http://schemas.openxmlformats.org/officeDocument/2006/relationships/image" Target="../media/image11.jpeg"/><Relationship Id="rId10" Type="http://schemas.openxmlformats.org/officeDocument/2006/relationships/image" Target="../media/image36.jpeg"/><Relationship Id="rId4" Type="http://schemas.openxmlformats.org/officeDocument/2006/relationships/image" Target="../media/image35.png"/><Relationship Id="rId9" Type="http://schemas.openxmlformats.org/officeDocument/2006/relationships/image" Target="../media/image40.jpe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WM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demo.aristo.dev.ai2/ask?q=Which%20of%20the%20following%20organs%20does%20a%20squirrel%20not%20have%20(A)%20a%20brain%20(B)gills%20(C)%20a%20heart%20(D)%20lungs%3F%20" TargetMode="Externa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hyperlink" Target="http://demo.aristo.dev.ai2/ask?q=Which%20of%20the%20following%20organs%20does%20a%20squirrel%20not%20have%20(A)%20a%20brain%20(B)gills%20(C)%20a%20heart%20(D)%20lungs%3F%20" TargetMode="Externa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hyperlink" Target="http://demo.aristo.dev.ai2/ask?q=Which%20of%20the%20following%20organs%20does%20a%20squirrel%20not%20have%20(A)%20a%20brain%20(B)gills%20(C)%20a%20heart%20(D)%20lungs%3F%20" TargetMode="External"/><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demo.aristo.dev.ai2/ask?q=City%20administrators%20can%20encourage%20energy%20conservation%20by%20%20(1)%20lowering%20parking%20fees%20%20%20(2)%20building%20larger%20parking%20lots%20%20%20(3)%20decreasing%20the%20cost%20of%20gasoline%20%20%20(4)%20lowering%20the%20cost%20of%20bus%20and%20subway%20fares%20%2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hyperlink" Target="http://demo.aristo.dev.ai2/ask?q=City%20administrators%20can%20encourage%20energy%20conservation%20by%20%20(1)%20lowering%20parking%20fees%20%20%20(2)%20building%20larger%20parking%20lots%20%20%20(3)%20decreasing%20the%20cost%20of%20gasoline%20%20%20(4)%20lowering%20the%20cost%20of%20bus%20and%20subway%20fares%20%20" TargetMode="External"/><Relationship Id="rId7" Type="http://schemas.openxmlformats.org/officeDocument/2006/relationships/hyperlink" Target="http://demo.aristo.dev.ai2/ask?q=Which%20of%20the%20following%20organs%20does%20a%20squirrel%20not%20have%20(A)%20a%20brain%20(B)gills%20(C)%20a%20heart%20(D)%20lungs%3F%2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hyperlink" Target="http://demo.aristo.dev.ai2/ask?q=City%20administrators%20can%20encourage%20energy%20conservation%20by%20%20(1)%20lowering%20parking%20fees%20%20%20(2)%20building%20larger%20parking%20lots%20%20%20(3)%20decreasing%20the%20cost%20of%20gasoline%20%20%20(4)%20lowering%20the%20cost%20of%20bus%20and%20subway%20fares%20%20" TargetMode="External"/><Relationship Id="rId7" Type="http://schemas.openxmlformats.org/officeDocument/2006/relationships/hyperlink" Target="http://demo.aristo.dev.ai2/ask?q=Which%20of%20the%20following%20organs%20does%20a%20squirrel%20not%20have%20(A)%20a%20brain%20(B)gills%20(C)%20a%20heart%20(D)%20lungs%3F%2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demo.aristo.dev.ai2/ask?q=Which%20of%20the%20following%20organs%20does%20a%20squirrel%20not%20have%20(A)%20a%20brain%20(B)gills%20(C)%20a%20heart%20(D)%20lungs%3F%20"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54.jpe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490.png"/><Relationship Id="rId2" Type="http://schemas.openxmlformats.org/officeDocument/2006/relationships/notesSlide" Target="../notesSlides/notesSlide34.xml"/><Relationship Id="rId1" Type="http://schemas.openxmlformats.org/officeDocument/2006/relationships/slideLayout" Target="../slideLayouts/slideLayout2.xml"/><Relationship Id="rId9"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6.xml"/><Relationship Id="rId5" Type="http://schemas.openxmlformats.org/officeDocument/2006/relationships/image" Target="../media/image10.tiff"/><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3027"/>
            <a:ext cx="7772400" cy="1752599"/>
          </a:xfrm>
          <a:solidFill>
            <a:srgbClr val="094895"/>
          </a:solidFill>
        </p:spPr>
        <p:txBody>
          <a:bodyPr/>
          <a:lstStyle/>
          <a:p>
            <a:r>
              <a:rPr lang="en-US" dirty="0"/>
              <a:t>Project Aristo: Towards Machines that Capture and Reason with</a:t>
            </a:r>
            <a:br>
              <a:rPr lang="en-US" dirty="0"/>
            </a:br>
            <a:r>
              <a:rPr lang="en-US" dirty="0"/>
              <a:t>Science Knowledge</a:t>
            </a:r>
          </a:p>
        </p:txBody>
      </p:sp>
      <p:sp>
        <p:nvSpPr>
          <p:cNvPr id="3" name="Subtitle 2"/>
          <p:cNvSpPr>
            <a:spLocks noGrp="1"/>
          </p:cNvSpPr>
          <p:nvPr>
            <p:ph type="subTitle" idx="1"/>
          </p:nvPr>
        </p:nvSpPr>
        <p:spPr/>
        <p:txBody>
          <a:bodyPr/>
          <a:lstStyle/>
          <a:p>
            <a:r>
              <a:rPr lang="en-US" dirty="0"/>
              <a:t>Peter Clark</a:t>
            </a:r>
          </a:p>
          <a:p>
            <a:r>
              <a:rPr lang="en-US" dirty="0"/>
              <a:t>November 2019</a:t>
            </a:r>
          </a:p>
        </p:txBody>
      </p:sp>
      <p:pic>
        <p:nvPicPr>
          <p:cNvPr id="4" name="Picture 3">
            <a:extLst>
              <a:ext uri="{FF2B5EF4-FFF2-40B4-BE49-F238E27FC236}">
                <a16:creationId xmlns:a16="http://schemas.microsoft.com/office/drawing/2014/main" id="{67A5B83E-78F1-46E4-8140-02F2DD6C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685800"/>
            <a:ext cx="3630706" cy="786653"/>
          </a:xfrm>
          <a:prstGeom prst="rect">
            <a:avLst/>
          </a:prstGeom>
        </p:spPr>
      </p:pic>
    </p:spTree>
    <p:extLst>
      <p:ext uri="{BB962C8B-B14F-4D97-AF65-F5344CB8AC3E}">
        <p14:creationId xmlns:p14="http://schemas.microsoft.com/office/powerpoint/2010/main" val="414300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a:extLst>
              <a:ext uri="{FF2B5EF4-FFF2-40B4-BE49-F238E27FC236}">
                <a16:creationId xmlns:a16="http://schemas.microsoft.com/office/drawing/2014/main" id="{3D7D4C27-4BFE-49A6-8860-A03D076D67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7142" y="862958"/>
            <a:ext cx="5918503" cy="426625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extLst>
              <a:ext uri="{FF2B5EF4-FFF2-40B4-BE49-F238E27FC236}">
                <a16:creationId xmlns:a16="http://schemas.microsoft.com/office/drawing/2014/main" id="{DE992BDF-A28A-4D2A-A2A6-7F42589E9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142" y="875328"/>
            <a:ext cx="5901342" cy="425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5"/>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5448" y="2893986"/>
            <a:ext cx="883575" cy="646331"/>
          </a:xfrm>
          <a:prstGeom prst="rect">
            <a:avLst/>
          </a:prstGeom>
          <a:noFill/>
        </p:spPr>
        <p:txBody>
          <a:bodyPr wrap="none" rtlCol="0">
            <a:spAutoFit/>
          </a:bodyPr>
          <a:lstStyle/>
          <a:p>
            <a:pPr algn="l"/>
            <a:r>
              <a:rPr lang="en-US" b="0" dirty="0"/>
              <a:t>tables</a:t>
            </a:r>
          </a:p>
          <a:p>
            <a:pPr algn="l"/>
            <a:r>
              <a:rPr lang="en-US" b="0" dirty="0"/>
              <a:t>+ rules</a:t>
            </a:r>
          </a:p>
        </p:txBody>
      </p:sp>
      <p:pic>
        <p:nvPicPr>
          <p:cNvPr id="15" name="Picture 14">
            <a:extLst>
              <a:ext uri="{FF2B5EF4-FFF2-40B4-BE49-F238E27FC236}">
                <a16:creationId xmlns:a16="http://schemas.microsoft.com/office/drawing/2014/main" id="{D9EDC79C-B8C2-4660-92A2-17D5031BBAD8}"/>
              </a:ext>
            </a:extLst>
          </p:cNvPr>
          <p:cNvPicPr>
            <a:picLocks noChangeAspect="1"/>
          </p:cNvPicPr>
          <p:nvPr/>
        </p:nvPicPr>
        <p:blipFill>
          <a:blip r:embed="rId6"/>
          <a:stretch>
            <a:fillRect/>
          </a:stretch>
        </p:blipFill>
        <p:spPr>
          <a:xfrm>
            <a:off x="1700212" y="781050"/>
            <a:ext cx="5743575" cy="5295900"/>
          </a:xfrm>
          <a:prstGeom prst="rect">
            <a:avLst/>
          </a:prstGeom>
        </p:spPr>
      </p:pic>
    </p:spTree>
    <p:extLst>
      <p:ext uri="{BB962C8B-B14F-4D97-AF65-F5344CB8AC3E}">
        <p14:creationId xmlns:p14="http://schemas.microsoft.com/office/powerpoint/2010/main" val="93580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9307BC5A-A8EA-4661-A9BE-5ED6EB5991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6614" y="844866"/>
            <a:ext cx="5943600" cy="428434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4"/>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7" name="TextBox 16">
            <a:extLst>
              <a:ext uri="{FF2B5EF4-FFF2-40B4-BE49-F238E27FC236}">
                <a16:creationId xmlns:a16="http://schemas.microsoft.com/office/drawing/2014/main" id="{E9CFDB23-89CF-4D39-9731-FCF447A0DFC8}"/>
              </a:ext>
            </a:extLst>
          </p:cNvPr>
          <p:cNvSpPr txBox="1"/>
          <p:nvPr/>
        </p:nvSpPr>
        <p:spPr>
          <a:xfrm>
            <a:off x="5951085" y="2555713"/>
            <a:ext cx="1332416" cy="1200329"/>
          </a:xfrm>
          <a:prstGeom prst="rect">
            <a:avLst/>
          </a:prstGeom>
          <a:noFill/>
        </p:spPr>
        <p:txBody>
          <a:bodyPr wrap="none" rtlCol="0">
            <a:spAutoFit/>
          </a:bodyPr>
          <a:lstStyle/>
          <a:p>
            <a:pPr algn="l"/>
            <a:r>
              <a:rPr lang="en-US" b="0" dirty="0"/>
              <a:t>statistics + </a:t>
            </a:r>
          </a:p>
          <a:p>
            <a:pPr algn="l"/>
            <a:r>
              <a:rPr lang="en-US" b="0" dirty="0"/>
              <a:t>retrieval + </a:t>
            </a:r>
          </a:p>
          <a:p>
            <a:pPr algn="l"/>
            <a:r>
              <a:rPr lang="en-US" b="0" dirty="0"/>
              <a:t>reasoning</a:t>
            </a:r>
          </a:p>
          <a:p>
            <a:pPr algn="l"/>
            <a:r>
              <a:rPr lang="en-US" b="0" dirty="0"/>
              <a:t>(AAAI’16)</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Arrow: Down 19">
            <a:extLst>
              <a:ext uri="{FF2B5EF4-FFF2-40B4-BE49-F238E27FC236}">
                <a16:creationId xmlns:a16="http://schemas.microsoft.com/office/drawing/2014/main" id="{FB5C8A4B-984A-42B5-B385-E85D643B9C19}"/>
              </a:ext>
            </a:extLst>
          </p:cNvPr>
          <p:cNvSpPr/>
          <p:nvPr/>
        </p:nvSpPr>
        <p:spPr bwMode="auto">
          <a:xfrm rot="10800000">
            <a:off x="6400800" y="222975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4610" y="2939534"/>
            <a:ext cx="800219" cy="369332"/>
          </a:xfrm>
          <a:prstGeom prst="rect">
            <a:avLst/>
          </a:prstGeom>
          <a:noFill/>
        </p:spPr>
        <p:txBody>
          <a:bodyPr wrap="none" rtlCol="0">
            <a:spAutoFit/>
          </a:bodyPr>
          <a:lstStyle/>
          <a:p>
            <a:pPr algn="l"/>
            <a:r>
              <a:rPr lang="en-US" b="0" dirty="0"/>
              <a:t>tables</a:t>
            </a:r>
          </a:p>
        </p:txBody>
      </p:sp>
    </p:spTree>
    <p:extLst>
      <p:ext uri="{BB962C8B-B14F-4D97-AF65-F5344CB8AC3E}">
        <p14:creationId xmlns:p14="http://schemas.microsoft.com/office/powerpoint/2010/main" val="86437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282421D-EC30-4371-A2BA-32EBD22DD9C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095" y="854257"/>
            <a:ext cx="5961167" cy="42949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4"/>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7" name="TextBox 16">
            <a:extLst>
              <a:ext uri="{FF2B5EF4-FFF2-40B4-BE49-F238E27FC236}">
                <a16:creationId xmlns:a16="http://schemas.microsoft.com/office/drawing/2014/main" id="{E9CFDB23-89CF-4D39-9731-FCF447A0DFC8}"/>
              </a:ext>
            </a:extLst>
          </p:cNvPr>
          <p:cNvSpPr txBox="1"/>
          <p:nvPr/>
        </p:nvSpPr>
        <p:spPr>
          <a:xfrm>
            <a:off x="5951085" y="2555713"/>
            <a:ext cx="1332416" cy="1200329"/>
          </a:xfrm>
          <a:prstGeom prst="rect">
            <a:avLst/>
          </a:prstGeom>
          <a:noFill/>
        </p:spPr>
        <p:txBody>
          <a:bodyPr wrap="none" rtlCol="0">
            <a:spAutoFit/>
          </a:bodyPr>
          <a:lstStyle/>
          <a:p>
            <a:pPr algn="l"/>
            <a:r>
              <a:rPr lang="en-US" b="0" dirty="0"/>
              <a:t>statistics + </a:t>
            </a:r>
          </a:p>
          <a:p>
            <a:pPr algn="l"/>
            <a:r>
              <a:rPr lang="en-US" b="0" dirty="0"/>
              <a:t>retrieval + </a:t>
            </a:r>
          </a:p>
          <a:p>
            <a:pPr algn="l"/>
            <a:r>
              <a:rPr lang="en-US" b="0" dirty="0"/>
              <a:t>reasoning</a:t>
            </a:r>
          </a:p>
          <a:p>
            <a:pPr algn="l"/>
            <a:r>
              <a:rPr lang="en-US" b="0" dirty="0"/>
              <a:t>(AAAI’16)</a:t>
            </a:r>
          </a:p>
        </p:txBody>
      </p:sp>
      <p:sp>
        <p:nvSpPr>
          <p:cNvPr id="18" name="TextBox 17">
            <a:extLst>
              <a:ext uri="{FF2B5EF4-FFF2-40B4-BE49-F238E27FC236}">
                <a16:creationId xmlns:a16="http://schemas.microsoft.com/office/drawing/2014/main" id="{291035FE-A7F7-470C-BEC9-B4640E28AAE6}"/>
              </a:ext>
            </a:extLst>
          </p:cNvPr>
          <p:cNvSpPr txBox="1"/>
          <p:nvPr/>
        </p:nvSpPr>
        <p:spPr>
          <a:xfrm>
            <a:off x="7066900" y="2103825"/>
            <a:ext cx="2127505" cy="646331"/>
          </a:xfrm>
          <a:prstGeom prst="rect">
            <a:avLst/>
          </a:prstGeom>
          <a:noFill/>
        </p:spPr>
        <p:txBody>
          <a:bodyPr wrap="none" rtlCol="0">
            <a:spAutoFit/>
          </a:bodyPr>
          <a:lstStyle/>
          <a:p>
            <a:pPr algn="r"/>
            <a:r>
              <a:rPr lang="en-US" b="0" dirty="0"/>
              <a:t>language models </a:t>
            </a:r>
          </a:p>
          <a:p>
            <a:pPr algn="r"/>
            <a:r>
              <a:rPr lang="en-US" b="0" dirty="0"/>
              <a:t>+ specialist solvers</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Arrow: Down 19">
            <a:extLst>
              <a:ext uri="{FF2B5EF4-FFF2-40B4-BE49-F238E27FC236}">
                <a16:creationId xmlns:a16="http://schemas.microsoft.com/office/drawing/2014/main" id="{FB5C8A4B-984A-42B5-B385-E85D643B9C19}"/>
              </a:ext>
            </a:extLst>
          </p:cNvPr>
          <p:cNvSpPr/>
          <p:nvPr/>
        </p:nvSpPr>
        <p:spPr bwMode="auto">
          <a:xfrm rot="10800000">
            <a:off x="6400800" y="222975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2" name="Arrow: Down 21">
            <a:extLst>
              <a:ext uri="{FF2B5EF4-FFF2-40B4-BE49-F238E27FC236}">
                <a16:creationId xmlns:a16="http://schemas.microsoft.com/office/drawing/2014/main" id="{3603E6D5-0E9F-49FD-BA45-9E488FBF8DB4}"/>
              </a:ext>
            </a:extLst>
          </p:cNvPr>
          <p:cNvSpPr/>
          <p:nvPr/>
        </p:nvSpPr>
        <p:spPr bwMode="auto">
          <a:xfrm rot="10800000">
            <a:off x="8297342" y="1690377"/>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4610" y="2939534"/>
            <a:ext cx="800219" cy="369332"/>
          </a:xfrm>
          <a:prstGeom prst="rect">
            <a:avLst/>
          </a:prstGeom>
          <a:noFill/>
        </p:spPr>
        <p:txBody>
          <a:bodyPr wrap="none" rtlCol="0">
            <a:spAutoFit/>
          </a:bodyPr>
          <a:lstStyle/>
          <a:p>
            <a:pPr algn="l"/>
            <a:r>
              <a:rPr lang="en-US" b="0" dirty="0"/>
              <a:t>tables</a:t>
            </a:r>
          </a:p>
        </p:txBody>
      </p:sp>
      <p:sp>
        <p:nvSpPr>
          <p:cNvPr id="3" name="TextBox 2">
            <a:extLst>
              <a:ext uri="{FF2B5EF4-FFF2-40B4-BE49-F238E27FC236}">
                <a16:creationId xmlns:a16="http://schemas.microsoft.com/office/drawing/2014/main" id="{FE9B19B6-59D1-4FC3-B436-07060F31990B}"/>
              </a:ext>
            </a:extLst>
          </p:cNvPr>
          <p:cNvSpPr txBox="1"/>
          <p:nvPr/>
        </p:nvSpPr>
        <p:spPr>
          <a:xfrm>
            <a:off x="8130653" y="1132775"/>
            <a:ext cx="583814" cy="261610"/>
          </a:xfrm>
          <a:prstGeom prst="rect">
            <a:avLst/>
          </a:prstGeom>
          <a:noFill/>
        </p:spPr>
        <p:txBody>
          <a:bodyPr wrap="none" rtlCol="0">
            <a:spAutoFit/>
          </a:bodyPr>
          <a:lstStyle/>
          <a:p>
            <a:pPr algn="l"/>
            <a:r>
              <a:rPr lang="en-US" sz="1100" b="0" dirty="0"/>
              <a:t>90.7%</a:t>
            </a:r>
          </a:p>
        </p:txBody>
      </p:sp>
      <p:sp>
        <p:nvSpPr>
          <p:cNvPr id="4" name="TextBox 3">
            <a:extLst>
              <a:ext uri="{FF2B5EF4-FFF2-40B4-BE49-F238E27FC236}">
                <a16:creationId xmlns:a16="http://schemas.microsoft.com/office/drawing/2014/main" id="{B713997C-1D06-4560-9ADA-FEAC73E1D483}"/>
              </a:ext>
            </a:extLst>
          </p:cNvPr>
          <p:cNvSpPr txBox="1"/>
          <p:nvPr/>
        </p:nvSpPr>
        <p:spPr>
          <a:xfrm>
            <a:off x="51810" y="5779559"/>
            <a:ext cx="5596404" cy="369332"/>
          </a:xfrm>
          <a:prstGeom prst="rect">
            <a:avLst/>
          </a:prstGeom>
          <a:noFill/>
        </p:spPr>
        <p:txBody>
          <a:bodyPr wrap="none" rtlCol="0">
            <a:spAutoFit/>
          </a:bodyPr>
          <a:lstStyle/>
          <a:p>
            <a:pPr algn="l"/>
            <a:r>
              <a:rPr lang="en-US" b="0" dirty="0"/>
              <a:t>Separate test on 3 latest exams (2017-2019): 93.3% </a:t>
            </a:r>
          </a:p>
        </p:txBody>
      </p:sp>
    </p:spTree>
    <p:extLst>
      <p:ext uri="{BB962C8B-B14F-4D97-AF65-F5344CB8AC3E}">
        <p14:creationId xmlns:p14="http://schemas.microsoft.com/office/powerpoint/2010/main" val="224080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4EA5-8AE5-4364-8ACA-5FB39EFE0A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D9F1CD-71BA-42E6-872A-815CC2C8EF1B}"/>
              </a:ext>
            </a:extLst>
          </p:cNvPr>
          <p:cNvSpPr>
            <a:spLocks noGrp="1"/>
          </p:cNvSpPr>
          <p:nvPr>
            <p:ph idx="1"/>
          </p:nvPr>
        </p:nvSpPr>
        <p:spPr/>
        <p:txBody>
          <a:bodyPr/>
          <a:lstStyle/>
          <a:p>
            <a:r>
              <a:rPr lang="en-US" dirty="0"/>
              <a:t>Introduction</a:t>
            </a:r>
          </a:p>
          <a:p>
            <a:r>
              <a:rPr lang="en-US" dirty="0"/>
              <a:t>How does Aristo work?</a:t>
            </a:r>
          </a:p>
          <a:p>
            <a:r>
              <a:rPr lang="en-US" dirty="0"/>
              <a:t>What is going on behind the high scores on the exams?</a:t>
            </a:r>
          </a:p>
          <a:p>
            <a:r>
              <a:rPr lang="en-US" dirty="0"/>
              <a:t>Where does Aristo fail?</a:t>
            </a:r>
          </a:p>
          <a:p>
            <a:r>
              <a:rPr lang="en-US" dirty="0"/>
              <a:t>What are steps forward?</a:t>
            </a:r>
          </a:p>
        </p:txBody>
      </p:sp>
      <p:sp>
        <p:nvSpPr>
          <p:cNvPr id="4" name="Arrow: Left 3">
            <a:extLst>
              <a:ext uri="{FF2B5EF4-FFF2-40B4-BE49-F238E27FC236}">
                <a16:creationId xmlns:a16="http://schemas.microsoft.com/office/drawing/2014/main" id="{0574E1FF-A3A3-4E70-A402-4B74846C9E8A}"/>
              </a:ext>
            </a:extLst>
          </p:cNvPr>
          <p:cNvSpPr/>
          <p:nvPr/>
        </p:nvSpPr>
        <p:spPr bwMode="auto">
          <a:xfrm>
            <a:off x="4191000" y="1219200"/>
            <a:ext cx="762000" cy="457200"/>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0893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14</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Language</a:t>
            </a:r>
          </a:p>
          <a:p>
            <a:pPr algn="ctr"/>
            <a:r>
              <a:rPr lang="en-US" sz="1600" b="0" dirty="0"/>
              <a:t>Models</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7207" y="1151403"/>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7214753" y="1206824"/>
            <a:ext cx="943977" cy="338554"/>
          </a:xfrm>
          <a:prstGeom prst="rect">
            <a:avLst/>
          </a:prstGeom>
          <a:noFill/>
        </p:spPr>
        <p:txBody>
          <a:bodyPr wrap="none" rtlCol="0">
            <a:spAutoFit/>
          </a:bodyPr>
          <a:lstStyle/>
          <a:p>
            <a:pPr algn="ctr"/>
            <a:r>
              <a:rPr lang="en-US" sz="1600" b="0" dirty="0">
                <a:solidFill>
                  <a:schemeClr val="tx2"/>
                </a:solidFill>
              </a:rPr>
              <a:t>ARISTO</a:t>
            </a:r>
          </a:p>
        </p:txBody>
      </p:sp>
      <p:sp>
        <p:nvSpPr>
          <p:cNvPr id="26" name="Rectangle: Rounded Corners 25">
            <a:extLst>
              <a:ext uri="{FF2B5EF4-FFF2-40B4-BE49-F238E27FC236}">
                <a16:creationId xmlns:a16="http://schemas.microsoft.com/office/drawing/2014/main" id="{3DE2D7E1-49F0-4533-A7F4-F8C019144950}"/>
              </a:ext>
            </a:extLst>
          </p:cNvPr>
          <p:cNvSpPr/>
          <p:nvPr/>
        </p:nvSpPr>
        <p:spPr bwMode="auto">
          <a:xfrm>
            <a:off x="4884440" y="2887098"/>
            <a:ext cx="1285435" cy="931667"/>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436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15</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Language</a:t>
            </a:r>
          </a:p>
          <a:p>
            <a:pPr algn="ctr"/>
            <a:r>
              <a:rPr lang="en-US" sz="1600" b="0" dirty="0"/>
              <a:t>Models</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7207" y="1151403"/>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7214753" y="1206824"/>
            <a:ext cx="943977" cy="338554"/>
          </a:xfrm>
          <a:prstGeom prst="rect">
            <a:avLst/>
          </a:prstGeom>
          <a:noFill/>
        </p:spPr>
        <p:txBody>
          <a:bodyPr wrap="none" rtlCol="0">
            <a:spAutoFit/>
          </a:bodyPr>
          <a:lstStyle/>
          <a:p>
            <a:pPr algn="ctr"/>
            <a:r>
              <a:rPr lang="en-US" sz="1600" b="0" dirty="0">
                <a:solidFill>
                  <a:schemeClr val="tx2"/>
                </a:solidFill>
              </a:rPr>
              <a:t>ARISTO</a:t>
            </a:r>
          </a:p>
        </p:txBody>
      </p:sp>
      <p:sp>
        <p:nvSpPr>
          <p:cNvPr id="26" name="Rectangle: Rounded Corners 25">
            <a:extLst>
              <a:ext uri="{FF2B5EF4-FFF2-40B4-BE49-F238E27FC236}">
                <a16:creationId xmlns:a16="http://schemas.microsoft.com/office/drawing/2014/main" id="{3DE2D7E1-49F0-4533-A7F4-F8C019144950}"/>
              </a:ext>
            </a:extLst>
          </p:cNvPr>
          <p:cNvSpPr/>
          <p:nvPr/>
        </p:nvSpPr>
        <p:spPr bwMode="auto">
          <a:xfrm>
            <a:off x="4868443" y="2865083"/>
            <a:ext cx="1285435" cy="931667"/>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1329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16</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Language</a:t>
            </a:r>
          </a:p>
          <a:p>
            <a:pPr algn="ctr"/>
            <a:r>
              <a:rPr lang="en-US" sz="1600" b="0" dirty="0"/>
              <a:t>Models</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7207" y="1151403"/>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7214753" y="1206824"/>
            <a:ext cx="943977" cy="338554"/>
          </a:xfrm>
          <a:prstGeom prst="rect">
            <a:avLst/>
          </a:prstGeom>
          <a:noFill/>
        </p:spPr>
        <p:txBody>
          <a:bodyPr wrap="none" rtlCol="0">
            <a:spAutoFit/>
          </a:bodyPr>
          <a:lstStyle/>
          <a:p>
            <a:pPr algn="ctr"/>
            <a:r>
              <a:rPr lang="en-US" sz="1600" b="0" dirty="0">
                <a:solidFill>
                  <a:schemeClr val="tx2"/>
                </a:solidFill>
              </a:rPr>
              <a:t>ARISTO</a:t>
            </a:r>
          </a:p>
        </p:txBody>
      </p:sp>
      <p:sp>
        <p:nvSpPr>
          <p:cNvPr id="26" name="Rectangle: Rounded Corners 25">
            <a:extLst>
              <a:ext uri="{FF2B5EF4-FFF2-40B4-BE49-F238E27FC236}">
                <a16:creationId xmlns:a16="http://schemas.microsoft.com/office/drawing/2014/main" id="{3DE2D7E1-49F0-4533-A7F4-F8C019144950}"/>
              </a:ext>
            </a:extLst>
          </p:cNvPr>
          <p:cNvSpPr/>
          <p:nvPr/>
        </p:nvSpPr>
        <p:spPr bwMode="auto">
          <a:xfrm>
            <a:off x="4876706" y="3814303"/>
            <a:ext cx="1285435" cy="931667"/>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9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Knowledge</a:t>
            </a:r>
          </a:p>
        </p:txBody>
      </p:sp>
      <p:sp>
        <p:nvSpPr>
          <p:cNvPr id="4" name="Folded Corner 6">
            <a:extLst>
              <a:ext uri="{FF2B5EF4-FFF2-40B4-BE49-F238E27FC236}">
                <a16:creationId xmlns:a16="http://schemas.microsoft.com/office/drawing/2014/main" id="{61CAEA86-3D17-48C3-BA15-B36ADB2BC8AF}"/>
              </a:ext>
            </a:extLst>
          </p:cNvPr>
          <p:cNvSpPr/>
          <p:nvPr/>
        </p:nvSpPr>
        <p:spPr bwMode="auto">
          <a:xfrm>
            <a:off x="178308" y="1062689"/>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52400" y="1105255"/>
            <a:ext cx="9322820" cy="646331"/>
          </a:xfrm>
          <a:prstGeom prst="rect">
            <a:avLst/>
          </a:prstGeom>
          <a:noFill/>
        </p:spPr>
        <p:txBody>
          <a:bodyPr wrap="square" rtlCol="0">
            <a:spAutoFit/>
          </a:bodyPr>
          <a:lstStyle/>
          <a:p>
            <a:r>
              <a:rPr lang="en-US" b="0" dirty="0"/>
              <a:t>In New York State, the longest period of daylight occurs during which month? (A) June</a:t>
            </a:r>
          </a:p>
          <a:p>
            <a:r>
              <a:rPr lang="en-US" b="0" dirty="0"/>
              <a:t>(B) March  (C) December  (D) September</a:t>
            </a:r>
          </a:p>
        </p:txBody>
      </p:sp>
    </p:spTree>
    <p:extLst>
      <p:ext uri="{BB962C8B-B14F-4D97-AF65-F5344CB8AC3E}">
        <p14:creationId xmlns:p14="http://schemas.microsoft.com/office/powerpoint/2010/main" val="330067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Knowledge</a:t>
            </a:r>
          </a:p>
        </p:txBody>
      </p:sp>
      <p:sp>
        <p:nvSpPr>
          <p:cNvPr id="4" name="Folded Corner 6">
            <a:extLst>
              <a:ext uri="{FF2B5EF4-FFF2-40B4-BE49-F238E27FC236}">
                <a16:creationId xmlns:a16="http://schemas.microsoft.com/office/drawing/2014/main" id="{61CAEA86-3D17-48C3-BA15-B36ADB2BC8AF}"/>
              </a:ext>
            </a:extLst>
          </p:cNvPr>
          <p:cNvSpPr/>
          <p:nvPr/>
        </p:nvSpPr>
        <p:spPr bwMode="auto">
          <a:xfrm>
            <a:off x="178308" y="1062689"/>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52400" y="1105255"/>
            <a:ext cx="9322820" cy="646331"/>
          </a:xfrm>
          <a:prstGeom prst="rect">
            <a:avLst/>
          </a:prstGeom>
          <a:noFill/>
        </p:spPr>
        <p:txBody>
          <a:bodyPr wrap="square" rtlCol="0">
            <a:spAutoFit/>
          </a:bodyPr>
          <a:lstStyle/>
          <a:p>
            <a:r>
              <a:rPr lang="en-US" b="0" dirty="0"/>
              <a:t>In New York State, the longest period of daylight occurs during which month? </a:t>
            </a:r>
            <a:r>
              <a:rPr lang="en-US" dirty="0">
                <a:solidFill>
                  <a:srgbClr val="00B050"/>
                </a:solidFill>
              </a:rPr>
              <a:t>(A) June</a:t>
            </a:r>
          </a:p>
          <a:p>
            <a:r>
              <a:rPr lang="en-US" b="0" dirty="0"/>
              <a:t>(B) March  (C) December  (D) September</a:t>
            </a:r>
          </a:p>
        </p:txBody>
      </p:sp>
      <p:sp>
        <p:nvSpPr>
          <p:cNvPr id="18" name="Content Placeholder 2">
            <a:extLst>
              <a:ext uri="{FF2B5EF4-FFF2-40B4-BE49-F238E27FC236}">
                <a16:creationId xmlns:a16="http://schemas.microsoft.com/office/drawing/2014/main" id="{1132CDE0-BEAB-4DFF-8B66-883374CCD1E4}"/>
              </a:ext>
            </a:extLst>
          </p:cNvPr>
          <p:cNvSpPr txBox="1">
            <a:spLocks/>
          </p:cNvSpPr>
          <p:nvPr/>
        </p:nvSpPr>
        <p:spPr>
          <a:xfrm>
            <a:off x="381000" y="2280875"/>
            <a:ext cx="8382000" cy="3760156"/>
          </a:xfrm>
          <a:prstGeom prst="rect">
            <a:avLst/>
          </a:prstGeom>
        </p:spPr>
        <p:txBody>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Daylengths in different months and locations?</a:t>
            </a:r>
          </a:p>
          <a:p>
            <a:r>
              <a:rPr lang="en-US" b="0" kern="0" dirty="0"/>
              <a:t>Solstices?</a:t>
            </a:r>
          </a:p>
          <a:p>
            <a:r>
              <a:rPr lang="en-US" b="0" kern="0" dirty="0"/>
              <a:t>Where is New York State? </a:t>
            </a:r>
          </a:p>
          <a:p>
            <a:r>
              <a:rPr lang="en-US" b="0" kern="0" dirty="0"/>
              <a:t>Which hemisphere is it in?</a:t>
            </a:r>
          </a:p>
        </p:txBody>
      </p:sp>
    </p:spTree>
    <p:extLst>
      <p:ext uri="{BB962C8B-B14F-4D97-AF65-F5344CB8AC3E}">
        <p14:creationId xmlns:p14="http://schemas.microsoft.com/office/powerpoint/2010/main" val="16801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052" y="1600200"/>
            <a:ext cx="8413896" cy="5024966"/>
          </a:xfrm>
          <a:prstGeom prst="rect">
            <a:avLst/>
          </a:prstGeom>
        </p:spPr>
      </p:pic>
      <p:sp>
        <p:nvSpPr>
          <p:cNvPr id="3" name="Title 2"/>
          <p:cNvSpPr>
            <a:spLocks noGrp="1"/>
          </p:cNvSpPr>
          <p:nvPr>
            <p:ph type="title"/>
          </p:nvPr>
        </p:nvSpPr>
        <p:spPr/>
        <p:txBody>
          <a:bodyPr/>
          <a:lstStyle/>
          <a:p>
            <a:r>
              <a:rPr lang="en-US" dirty="0"/>
              <a:t>1. Table Knowledge: Aristo’s </a:t>
            </a:r>
            <a:r>
              <a:rPr lang="en-US" dirty="0" err="1"/>
              <a:t>Tablestore</a:t>
            </a:r>
            <a:endParaRPr lang="en-US" dirty="0"/>
          </a:p>
        </p:txBody>
      </p:sp>
      <p:sp>
        <p:nvSpPr>
          <p:cNvPr id="4" name="Content Placeholder 3"/>
          <p:cNvSpPr>
            <a:spLocks noGrp="1"/>
          </p:cNvSpPr>
          <p:nvPr>
            <p:ph idx="1"/>
          </p:nvPr>
        </p:nvSpPr>
        <p:spPr>
          <a:xfrm>
            <a:off x="174172" y="609600"/>
            <a:ext cx="8969828" cy="5364163"/>
          </a:xfrm>
        </p:spPr>
        <p:txBody>
          <a:bodyPr/>
          <a:lstStyle/>
          <a:p>
            <a:r>
              <a:rPr lang="en-US" sz="2000" dirty="0"/>
              <a:t>~120 tables, ~10-500 rows each</a:t>
            </a:r>
          </a:p>
          <a:p>
            <a:r>
              <a:rPr lang="en-US" sz="2000" dirty="0"/>
              <a:t>Defined with respect to questions, study guides, syllabus</a:t>
            </a:r>
          </a:p>
        </p:txBody>
      </p:sp>
    </p:spTree>
    <p:extLst>
      <p:ext uri="{BB962C8B-B14F-4D97-AF65-F5344CB8AC3E}">
        <p14:creationId xmlns:p14="http://schemas.microsoft.com/office/powerpoint/2010/main" val="213500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001EF-6CCA-49BB-9082-95B204A30D32}"/>
              </a:ext>
            </a:extLst>
          </p:cNvPr>
          <p:cNvSpPr>
            <a:spLocks noGrp="1"/>
          </p:cNvSpPr>
          <p:nvPr>
            <p:ph type="title"/>
          </p:nvPr>
        </p:nvSpPr>
        <p:spPr/>
        <p:txBody>
          <a:bodyPr/>
          <a:lstStyle/>
          <a:p>
            <a:r>
              <a:rPr lang="en-US" dirty="0"/>
              <a:t>The History of </a:t>
            </a:r>
            <a:r>
              <a:rPr lang="en-US" dirty="0" err="1"/>
              <a:t>KCap</a:t>
            </a:r>
            <a:endParaRPr lang="en-US" dirty="0"/>
          </a:p>
        </p:txBody>
      </p:sp>
      <p:sp>
        <p:nvSpPr>
          <p:cNvPr id="3" name="Content Placeholder 2">
            <a:extLst>
              <a:ext uri="{FF2B5EF4-FFF2-40B4-BE49-F238E27FC236}">
                <a16:creationId xmlns:a16="http://schemas.microsoft.com/office/drawing/2014/main" id="{E2186DED-D66F-475A-A71D-D66ED8C78512}"/>
              </a:ext>
            </a:extLst>
          </p:cNvPr>
          <p:cNvSpPr>
            <a:spLocks noGrp="1"/>
          </p:cNvSpPr>
          <p:nvPr>
            <p:ph idx="1"/>
          </p:nvPr>
        </p:nvSpPr>
        <p:spPr>
          <a:xfrm>
            <a:off x="457200" y="685800"/>
            <a:ext cx="8382000" cy="571231"/>
          </a:xfrm>
        </p:spPr>
        <p:txBody>
          <a:bodyPr/>
          <a:lstStyle/>
          <a:p>
            <a:r>
              <a:rPr lang="en-US" dirty="0" err="1"/>
              <a:t>KCap</a:t>
            </a:r>
            <a:r>
              <a:rPr lang="en-US" dirty="0"/>
              <a:t> 2001-19</a:t>
            </a:r>
          </a:p>
        </p:txBody>
      </p:sp>
      <p:pic>
        <p:nvPicPr>
          <p:cNvPr id="2050" name="Picture 2">
            <a:extLst>
              <a:ext uri="{FF2B5EF4-FFF2-40B4-BE49-F238E27FC236}">
                <a16:creationId xmlns:a16="http://schemas.microsoft.com/office/drawing/2014/main" id="{9D6A9B41-AFBE-4BE6-93CA-F289A6303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97" y="1289842"/>
            <a:ext cx="9525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89C370-8293-456E-81DA-D1872E687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812" y="1303560"/>
            <a:ext cx="9525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B43E96-2E98-4F53-BEAF-CB665D9EDFCB}"/>
              </a:ext>
            </a:extLst>
          </p:cNvPr>
          <p:cNvPicPr>
            <a:picLocks noChangeAspect="1"/>
          </p:cNvPicPr>
          <p:nvPr/>
        </p:nvPicPr>
        <p:blipFill>
          <a:blip r:embed="rId5"/>
          <a:stretch>
            <a:fillRect/>
          </a:stretch>
        </p:blipFill>
        <p:spPr>
          <a:xfrm>
            <a:off x="5257800" y="1312253"/>
            <a:ext cx="952500" cy="923636"/>
          </a:xfrm>
          <a:prstGeom prst="rect">
            <a:avLst/>
          </a:prstGeom>
        </p:spPr>
      </p:pic>
      <p:sp>
        <p:nvSpPr>
          <p:cNvPr id="7" name="TextBox 6">
            <a:extLst>
              <a:ext uri="{FF2B5EF4-FFF2-40B4-BE49-F238E27FC236}">
                <a16:creationId xmlns:a16="http://schemas.microsoft.com/office/drawing/2014/main" id="{E885540C-07CA-451E-8390-7E20E0F9A2E7}"/>
              </a:ext>
            </a:extLst>
          </p:cNvPr>
          <p:cNvSpPr txBox="1"/>
          <p:nvPr/>
        </p:nvSpPr>
        <p:spPr>
          <a:xfrm>
            <a:off x="4469360" y="1512461"/>
            <a:ext cx="543739" cy="523220"/>
          </a:xfrm>
          <a:prstGeom prst="rect">
            <a:avLst/>
          </a:prstGeom>
          <a:noFill/>
        </p:spPr>
        <p:txBody>
          <a:bodyPr wrap="none" rtlCol="0">
            <a:spAutoFit/>
          </a:bodyPr>
          <a:lstStyle/>
          <a:p>
            <a:pPr algn="l"/>
            <a:r>
              <a:rPr lang="en-US" sz="2800" dirty="0"/>
              <a:t>…</a:t>
            </a:r>
          </a:p>
        </p:txBody>
      </p:sp>
      <p:pic>
        <p:nvPicPr>
          <p:cNvPr id="9" name="Picture 8">
            <a:extLst>
              <a:ext uri="{FF2B5EF4-FFF2-40B4-BE49-F238E27FC236}">
                <a16:creationId xmlns:a16="http://schemas.microsoft.com/office/drawing/2014/main" id="{1B3B2E57-2D63-4940-9CB2-8F606AE2FE1A}"/>
              </a:ext>
            </a:extLst>
          </p:cNvPr>
          <p:cNvPicPr>
            <a:picLocks noChangeAspect="1"/>
          </p:cNvPicPr>
          <p:nvPr/>
        </p:nvPicPr>
        <p:blipFill>
          <a:blip r:embed="rId6"/>
          <a:stretch>
            <a:fillRect/>
          </a:stretch>
        </p:blipFill>
        <p:spPr>
          <a:xfrm>
            <a:off x="1655249" y="2590800"/>
            <a:ext cx="5040125" cy="3758958"/>
          </a:xfrm>
          <a:prstGeom prst="rect">
            <a:avLst/>
          </a:prstGeom>
        </p:spPr>
      </p:pic>
    </p:spTree>
    <p:extLst>
      <p:ext uri="{BB962C8B-B14F-4D97-AF65-F5344CB8AC3E}">
        <p14:creationId xmlns:p14="http://schemas.microsoft.com/office/powerpoint/2010/main" val="184296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BDAE-8E11-4E88-9BC2-0F0D19503B0E}"/>
              </a:ext>
            </a:extLst>
          </p:cNvPr>
          <p:cNvSpPr>
            <a:spLocks noGrp="1"/>
          </p:cNvSpPr>
          <p:nvPr>
            <p:ph type="title"/>
          </p:nvPr>
        </p:nvSpPr>
        <p:spPr/>
        <p:txBody>
          <a:bodyPr/>
          <a:lstStyle/>
          <a:p>
            <a:r>
              <a:rPr lang="en-US" dirty="0"/>
              <a:t>IKE – Interactive Knowledge Extraction </a:t>
            </a:r>
          </a:p>
        </p:txBody>
      </p:sp>
      <p:pic>
        <p:nvPicPr>
          <p:cNvPr id="3" name="Picture 2">
            <a:extLst>
              <a:ext uri="{FF2B5EF4-FFF2-40B4-BE49-F238E27FC236}">
                <a16:creationId xmlns:a16="http://schemas.microsoft.com/office/drawing/2014/main" id="{E610F89D-12BD-4153-B164-0F33E3582A3E}"/>
              </a:ext>
            </a:extLst>
          </p:cNvPr>
          <p:cNvPicPr>
            <a:picLocks noChangeAspect="1"/>
          </p:cNvPicPr>
          <p:nvPr/>
        </p:nvPicPr>
        <p:blipFill>
          <a:blip r:embed="rId2"/>
          <a:stretch>
            <a:fillRect/>
          </a:stretch>
        </p:blipFill>
        <p:spPr>
          <a:xfrm>
            <a:off x="181069" y="685800"/>
            <a:ext cx="8781862" cy="5143500"/>
          </a:xfrm>
          <a:prstGeom prst="rect">
            <a:avLst/>
          </a:prstGeom>
        </p:spPr>
      </p:pic>
      <p:sp>
        <p:nvSpPr>
          <p:cNvPr id="4" name="TextBox 3">
            <a:extLst>
              <a:ext uri="{FF2B5EF4-FFF2-40B4-BE49-F238E27FC236}">
                <a16:creationId xmlns:a16="http://schemas.microsoft.com/office/drawing/2014/main" id="{38F9BF48-45E5-4D83-8BD1-910FE63115FD}"/>
              </a:ext>
            </a:extLst>
          </p:cNvPr>
          <p:cNvSpPr txBox="1"/>
          <p:nvPr/>
        </p:nvSpPr>
        <p:spPr>
          <a:xfrm>
            <a:off x="7704387" y="5829300"/>
            <a:ext cx="1274708" cy="369332"/>
          </a:xfrm>
          <a:prstGeom prst="rect">
            <a:avLst/>
          </a:prstGeom>
          <a:noFill/>
        </p:spPr>
        <p:txBody>
          <a:bodyPr wrap="none" rtlCol="0">
            <a:spAutoFit/>
          </a:bodyPr>
          <a:lstStyle/>
          <a:p>
            <a:pPr algn="l"/>
            <a:r>
              <a:rPr lang="en-US" b="0" dirty="0"/>
              <a:t>(AKBC’16)</a:t>
            </a:r>
          </a:p>
        </p:txBody>
      </p:sp>
    </p:spTree>
    <p:extLst>
      <p:ext uri="{BB962C8B-B14F-4D97-AF65-F5344CB8AC3E}">
        <p14:creationId xmlns:p14="http://schemas.microsoft.com/office/powerpoint/2010/main" val="3075284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Inference</a:t>
            </a:r>
          </a:p>
        </p:txBody>
      </p:sp>
      <p:pic>
        <p:nvPicPr>
          <p:cNvPr id="3" name="Picture 2">
            <a:extLst>
              <a:ext uri="{FF2B5EF4-FFF2-40B4-BE49-F238E27FC236}">
                <a16:creationId xmlns:a16="http://schemas.microsoft.com/office/drawing/2014/main" id="{B00F4426-C201-49DD-9EAD-6E6806FE8DCF}"/>
              </a:ext>
            </a:extLst>
          </p:cNvPr>
          <p:cNvPicPr>
            <a:picLocks noChangeAspect="1"/>
          </p:cNvPicPr>
          <p:nvPr/>
        </p:nvPicPr>
        <p:blipFill rotWithShape="1">
          <a:blip r:embed="rId2"/>
          <a:srcRect t="6989" r="17143"/>
          <a:stretch/>
        </p:blipFill>
        <p:spPr>
          <a:xfrm>
            <a:off x="685800" y="2667000"/>
            <a:ext cx="6629400" cy="4056072"/>
          </a:xfrm>
          <a:prstGeom prst="rect">
            <a:avLst/>
          </a:prstGeom>
        </p:spPr>
      </p:pic>
      <p:sp>
        <p:nvSpPr>
          <p:cNvPr id="4" name="Folded Corner 6">
            <a:extLst>
              <a:ext uri="{FF2B5EF4-FFF2-40B4-BE49-F238E27FC236}">
                <a16:creationId xmlns:a16="http://schemas.microsoft.com/office/drawing/2014/main" id="{61CAEA86-3D17-48C3-BA15-B36ADB2BC8AF}"/>
              </a:ext>
            </a:extLst>
          </p:cNvPr>
          <p:cNvSpPr/>
          <p:nvPr/>
        </p:nvSpPr>
        <p:spPr bwMode="auto">
          <a:xfrm>
            <a:off x="152400" y="1634544"/>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26492" y="1677110"/>
            <a:ext cx="9322820" cy="646331"/>
          </a:xfrm>
          <a:prstGeom prst="rect">
            <a:avLst/>
          </a:prstGeom>
          <a:noFill/>
        </p:spPr>
        <p:txBody>
          <a:bodyPr wrap="square" rtlCol="0">
            <a:spAutoFit/>
          </a:bodyPr>
          <a:lstStyle/>
          <a:p>
            <a:r>
              <a:rPr lang="en-US" b="0" dirty="0"/>
              <a:t>In New York State, the longest period of daylight occurs during which month? (A) June</a:t>
            </a:r>
          </a:p>
          <a:p>
            <a:r>
              <a:rPr lang="en-US" b="0" dirty="0"/>
              <a:t>(B) March  (C) December  (D) September</a:t>
            </a:r>
          </a:p>
        </p:txBody>
      </p:sp>
    </p:spTree>
    <p:extLst>
      <p:ext uri="{BB962C8B-B14F-4D97-AF65-F5344CB8AC3E}">
        <p14:creationId xmlns:p14="http://schemas.microsoft.com/office/powerpoint/2010/main" val="193526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2. Table Inference</a:t>
            </a:r>
          </a:p>
        </p:txBody>
      </p:sp>
      <p:pic>
        <p:nvPicPr>
          <p:cNvPr id="3" name="Picture 2">
            <a:extLst>
              <a:ext uri="{FF2B5EF4-FFF2-40B4-BE49-F238E27FC236}">
                <a16:creationId xmlns:a16="http://schemas.microsoft.com/office/drawing/2014/main" id="{B00F4426-C201-49DD-9EAD-6E6806FE8DCF}"/>
              </a:ext>
            </a:extLst>
          </p:cNvPr>
          <p:cNvPicPr>
            <a:picLocks noChangeAspect="1"/>
          </p:cNvPicPr>
          <p:nvPr/>
        </p:nvPicPr>
        <p:blipFill rotWithShape="1">
          <a:blip r:embed="rId2"/>
          <a:srcRect t="6989" r="17143"/>
          <a:stretch/>
        </p:blipFill>
        <p:spPr>
          <a:xfrm>
            <a:off x="685800" y="2667000"/>
            <a:ext cx="6629400" cy="4056072"/>
          </a:xfrm>
          <a:prstGeom prst="rect">
            <a:avLst/>
          </a:prstGeom>
        </p:spPr>
      </p:pic>
      <p:sp>
        <p:nvSpPr>
          <p:cNvPr id="4" name="Folded Corner 6">
            <a:extLst>
              <a:ext uri="{FF2B5EF4-FFF2-40B4-BE49-F238E27FC236}">
                <a16:creationId xmlns:a16="http://schemas.microsoft.com/office/drawing/2014/main" id="{61CAEA86-3D17-48C3-BA15-B36ADB2BC8AF}"/>
              </a:ext>
            </a:extLst>
          </p:cNvPr>
          <p:cNvSpPr/>
          <p:nvPr/>
        </p:nvSpPr>
        <p:spPr bwMode="auto">
          <a:xfrm>
            <a:off x="152400" y="1634544"/>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26492" y="1677110"/>
            <a:ext cx="9322820" cy="646331"/>
          </a:xfrm>
          <a:prstGeom prst="rect">
            <a:avLst/>
          </a:prstGeom>
          <a:noFill/>
        </p:spPr>
        <p:txBody>
          <a:bodyPr wrap="square" rtlCol="0">
            <a:spAutoFit/>
          </a:bodyPr>
          <a:lstStyle/>
          <a:p>
            <a:r>
              <a:rPr lang="en-US" b="0" dirty="0"/>
              <a:t>In </a:t>
            </a:r>
            <a:r>
              <a:rPr lang="en-US" b="0" dirty="0">
                <a:highlight>
                  <a:srgbClr val="FFFF00"/>
                </a:highlight>
              </a:rPr>
              <a:t>New York State</a:t>
            </a:r>
            <a:r>
              <a:rPr lang="en-US" b="0" dirty="0"/>
              <a:t>, the </a:t>
            </a:r>
            <a:r>
              <a:rPr lang="en-US" b="0" dirty="0">
                <a:highlight>
                  <a:srgbClr val="FFFF00"/>
                </a:highlight>
              </a:rPr>
              <a:t>longest period of daylight </a:t>
            </a:r>
            <a:r>
              <a:rPr lang="en-US" b="0" dirty="0"/>
              <a:t>occurs during which month? (A) June</a:t>
            </a:r>
          </a:p>
          <a:p>
            <a:r>
              <a:rPr lang="en-US" b="0" dirty="0"/>
              <a:t>(B) March  (C) December  (D) September</a:t>
            </a:r>
          </a:p>
        </p:txBody>
      </p:sp>
      <p:sp>
        <p:nvSpPr>
          <p:cNvPr id="10" name="Rectangle 9">
            <a:extLst>
              <a:ext uri="{FF2B5EF4-FFF2-40B4-BE49-F238E27FC236}">
                <a16:creationId xmlns:a16="http://schemas.microsoft.com/office/drawing/2014/main" id="{CC2F8776-5807-4E43-871E-DD88DD26B5E0}"/>
              </a:ext>
            </a:extLst>
          </p:cNvPr>
          <p:cNvSpPr/>
          <p:nvPr/>
        </p:nvSpPr>
        <p:spPr bwMode="auto">
          <a:xfrm>
            <a:off x="914400" y="3352800"/>
            <a:ext cx="2057400"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2" name="Straight Arrow Connector 11">
            <a:extLst>
              <a:ext uri="{FF2B5EF4-FFF2-40B4-BE49-F238E27FC236}">
                <a16:creationId xmlns:a16="http://schemas.microsoft.com/office/drawing/2014/main" id="{6121551C-C5A3-459B-8AFB-764D06391044}"/>
              </a:ext>
            </a:extLst>
          </p:cNvPr>
          <p:cNvCxnSpPr>
            <a:cxnSpLocks/>
          </p:cNvCxnSpPr>
          <p:nvPr/>
        </p:nvCxnSpPr>
        <p:spPr bwMode="auto">
          <a:xfrm>
            <a:off x="1371600" y="1981200"/>
            <a:ext cx="304801" cy="1371600"/>
          </a:xfrm>
          <a:prstGeom prst="straightConnector1">
            <a:avLst/>
          </a:prstGeom>
          <a:noFill/>
          <a:ln w="57150" cap="flat" cmpd="sng" algn="ctr">
            <a:solidFill>
              <a:srgbClr val="FF0000"/>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64229B0C-3304-4931-ADA8-03D50E2F4674}"/>
              </a:ext>
            </a:extLst>
          </p:cNvPr>
          <p:cNvCxnSpPr>
            <a:cxnSpLocks/>
          </p:cNvCxnSpPr>
          <p:nvPr/>
        </p:nvCxnSpPr>
        <p:spPr bwMode="auto">
          <a:xfrm>
            <a:off x="3886200" y="2057400"/>
            <a:ext cx="1066800" cy="1472184"/>
          </a:xfrm>
          <a:prstGeom prst="straightConnector1">
            <a:avLst/>
          </a:prstGeom>
          <a:noFill/>
          <a:ln w="57150" cap="flat" cmpd="sng" algn="ctr">
            <a:solidFill>
              <a:srgbClr val="FF0000"/>
            </a:solidFill>
            <a:prstDash val="solid"/>
            <a:round/>
            <a:headEnd type="none" w="med" len="med"/>
            <a:tailEnd type="triangle"/>
          </a:ln>
          <a:effectLst/>
        </p:spPr>
      </p:cxnSp>
      <p:sp>
        <p:nvSpPr>
          <p:cNvPr id="33" name="Rectangle 32">
            <a:extLst>
              <a:ext uri="{FF2B5EF4-FFF2-40B4-BE49-F238E27FC236}">
                <a16:creationId xmlns:a16="http://schemas.microsoft.com/office/drawing/2014/main" id="{A2FCD8F9-8A16-4493-9F15-E0A8CD56A92A}"/>
              </a:ext>
            </a:extLst>
          </p:cNvPr>
          <p:cNvSpPr/>
          <p:nvPr/>
        </p:nvSpPr>
        <p:spPr bwMode="auto">
          <a:xfrm>
            <a:off x="3286506" y="3432048"/>
            <a:ext cx="2517142"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09305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Inference</a:t>
            </a:r>
          </a:p>
        </p:txBody>
      </p:sp>
      <p:pic>
        <p:nvPicPr>
          <p:cNvPr id="3" name="Picture 2">
            <a:extLst>
              <a:ext uri="{FF2B5EF4-FFF2-40B4-BE49-F238E27FC236}">
                <a16:creationId xmlns:a16="http://schemas.microsoft.com/office/drawing/2014/main" id="{B00F4426-C201-49DD-9EAD-6E6806FE8DCF}"/>
              </a:ext>
            </a:extLst>
          </p:cNvPr>
          <p:cNvPicPr>
            <a:picLocks noChangeAspect="1"/>
          </p:cNvPicPr>
          <p:nvPr/>
        </p:nvPicPr>
        <p:blipFill rotWithShape="1">
          <a:blip r:embed="rId2"/>
          <a:srcRect t="6989" r="17143"/>
          <a:stretch/>
        </p:blipFill>
        <p:spPr>
          <a:xfrm>
            <a:off x="685800" y="2667000"/>
            <a:ext cx="6629400" cy="4056072"/>
          </a:xfrm>
          <a:prstGeom prst="rect">
            <a:avLst/>
          </a:prstGeom>
        </p:spPr>
      </p:pic>
      <p:sp>
        <p:nvSpPr>
          <p:cNvPr id="4" name="Folded Corner 6">
            <a:extLst>
              <a:ext uri="{FF2B5EF4-FFF2-40B4-BE49-F238E27FC236}">
                <a16:creationId xmlns:a16="http://schemas.microsoft.com/office/drawing/2014/main" id="{61CAEA86-3D17-48C3-BA15-B36ADB2BC8AF}"/>
              </a:ext>
            </a:extLst>
          </p:cNvPr>
          <p:cNvSpPr/>
          <p:nvPr/>
        </p:nvSpPr>
        <p:spPr bwMode="auto">
          <a:xfrm>
            <a:off x="152400" y="1634544"/>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26492" y="1677110"/>
            <a:ext cx="9322820" cy="646331"/>
          </a:xfrm>
          <a:prstGeom prst="rect">
            <a:avLst/>
          </a:prstGeom>
          <a:noFill/>
        </p:spPr>
        <p:txBody>
          <a:bodyPr wrap="square" rtlCol="0">
            <a:spAutoFit/>
          </a:bodyPr>
          <a:lstStyle/>
          <a:p>
            <a:r>
              <a:rPr lang="en-US" b="0" dirty="0"/>
              <a:t>In </a:t>
            </a:r>
            <a:r>
              <a:rPr lang="en-US" b="0" dirty="0">
                <a:highlight>
                  <a:srgbClr val="FFFF00"/>
                </a:highlight>
              </a:rPr>
              <a:t>New York State</a:t>
            </a:r>
            <a:r>
              <a:rPr lang="en-US" b="0" dirty="0"/>
              <a:t>, the </a:t>
            </a:r>
            <a:r>
              <a:rPr lang="en-US" b="0" dirty="0">
                <a:highlight>
                  <a:srgbClr val="FFFF00"/>
                </a:highlight>
              </a:rPr>
              <a:t>longest period of daylight </a:t>
            </a:r>
            <a:r>
              <a:rPr lang="en-US" b="0" dirty="0"/>
              <a:t>occurs during which month? (A) June</a:t>
            </a:r>
          </a:p>
          <a:p>
            <a:r>
              <a:rPr lang="en-US" b="0" dirty="0"/>
              <a:t>(B) March  (C) December  (D) September</a:t>
            </a:r>
          </a:p>
        </p:txBody>
      </p:sp>
      <p:sp>
        <p:nvSpPr>
          <p:cNvPr id="10" name="Rectangle 9">
            <a:extLst>
              <a:ext uri="{FF2B5EF4-FFF2-40B4-BE49-F238E27FC236}">
                <a16:creationId xmlns:a16="http://schemas.microsoft.com/office/drawing/2014/main" id="{CC2F8776-5807-4E43-871E-DD88DD26B5E0}"/>
              </a:ext>
            </a:extLst>
          </p:cNvPr>
          <p:cNvSpPr/>
          <p:nvPr/>
        </p:nvSpPr>
        <p:spPr bwMode="auto">
          <a:xfrm>
            <a:off x="914400" y="3352800"/>
            <a:ext cx="2057400"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2" name="Straight Arrow Connector 11">
            <a:extLst>
              <a:ext uri="{FF2B5EF4-FFF2-40B4-BE49-F238E27FC236}">
                <a16:creationId xmlns:a16="http://schemas.microsoft.com/office/drawing/2014/main" id="{6121551C-C5A3-459B-8AFB-764D06391044}"/>
              </a:ext>
            </a:extLst>
          </p:cNvPr>
          <p:cNvCxnSpPr>
            <a:cxnSpLocks/>
          </p:cNvCxnSpPr>
          <p:nvPr/>
        </p:nvCxnSpPr>
        <p:spPr bwMode="auto">
          <a:xfrm>
            <a:off x="1371600" y="1981200"/>
            <a:ext cx="304801" cy="1371600"/>
          </a:xfrm>
          <a:prstGeom prst="straightConnector1">
            <a:avLst/>
          </a:prstGeom>
          <a:noFill/>
          <a:ln w="57150"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5F63C15-9C2A-498A-BD16-7298AFA8A467}"/>
              </a:ext>
            </a:extLst>
          </p:cNvPr>
          <p:cNvCxnSpPr/>
          <p:nvPr/>
        </p:nvCxnSpPr>
        <p:spPr bwMode="auto">
          <a:xfrm flipH="1">
            <a:off x="1752600" y="3581400"/>
            <a:ext cx="838200" cy="1447800"/>
          </a:xfrm>
          <a:prstGeom prst="straightConnector1">
            <a:avLst/>
          </a:prstGeom>
          <a:noFill/>
          <a:ln w="57150" cap="flat" cmpd="sng" algn="ctr">
            <a:solidFill>
              <a:srgbClr val="FF0000"/>
            </a:solidFill>
            <a:prstDash val="solid"/>
            <a:round/>
            <a:headEnd type="none" w="med" len="med"/>
            <a:tailEnd type="triangle"/>
          </a:ln>
          <a:effectLst/>
        </p:spPr>
      </p:cxnSp>
      <p:sp>
        <p:nvSpPr>
          <p:cNvPr id="23" name="Rectangle 22">
            <a:extLst>
              <a:ext uri="{FF2B5EF4-FFF2-40B4-BE49-F238E27FC236}">
                <a16:creationId xmlns:a16="http://schemas.microsoft.com/office/drawing/2014/main" id="{B528AB57-1FA1-4A2C-A5E9-FC9C1E3526CB}"/>
              </a:ext>
            </a:extLst>
          </p:cNvPr>
          <p:cNvSpPr/>
          <p:nvPr/>
        </p:nvSpPr>
        <p:spPr bwMode="auto">
          <a:xfrm>
            <a:off x="954024" y="5004816"/>
            <a:ext cx="2246376"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 name="Straight Arrow Connector 28">
            <a:extLst>
              <a:ext uri="{FF2B5EF4-FFF2-40B4-BE49-F238E27FC236}">
                <a16:creationId xmlns:a16="http://schemas.microsoft.com/office/drawing/2014/main" id="{64229B0C-3304-4931-ADA8-03D50E2F4674}"/>
              </a:ext>
            </a:extLst>
          </p:cNvPr>
          <p:cNvCxnSpPr>
            <a:cxnSpLocks/>
          </p:cNvCxnSpPr>
          <p:nvPr/>
        </p:nvCxnSpPr>
        <p:spPr bwMode="auto">
          <a:xfrm>
            <a:off x="3886200" y="2057400"/>
            <a:ext cx="1066800" cy="1472184"/>
          </a:xfrm>
          <a:prstGeom prst="straightConnector1">
            <a:avLst/>
          </a:prstGeom>
          <a:noFill/>
          <a:ln w="57150" cap="flat" cmpd="sng" algn="ctr">
            <a:solidFill>
              <a:srgbClr val="FF0000"/>
            </a:solidFill>
            <a:prstDash val="solid"/>
            <a:round/>
            <a:headEnd type="none" w="med" len="med"/>
            <a:tailEnd type="triangle"/>
          </a:ln>
          <a:effectLst/>
        </p:spPr>
      </p:cxnSp>
      <p:sp>
        <p:nvSpPr>
          <p:cNvPr id="33" name="Rectangle 32">
            <a:extLst>
              <a:ext uri="{FF2B5EF4-FFF2-40B4-BE49-F238E27FC236}">
                <a16:creationId xmlns:a16="http://schemas.microsoft.com/office/drawing/2014/main" id="{A2FCD8F9-8A16-4493-9F15-E0A8CD56A92A}"/>
              </a:ext>
            </a:extLst>
          </p:cNvPr>
          <p:cNvSpPr/>
          <p:nvPr/>
        </p:nvSpPr>
        <p:spPr bwMode="auto">
          <a:xfrm>
            <a:off x="3286506" y="3432048"/>
            <a:ext cx="2517142"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8708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Inference</a:t>
            </a:r>
          </a:p>
        </p:txBody>
      </p:sp>
      <p:pic>
        <p:nvPicPr>
          <p:cNvPr id="3" name="Picture 2">
            <a:extLst>
              <a:ext uri="{FF2B5EF4-FFF2-40B4-BE49-F238E27FC236}">
                <a16:creationId xmlns:a16="http://schemas.microsoft.com/office/drawing/2014/main" id="{B00F4426-C201-49DD-9EAD-6E6806FE8DCF}"/>
              </a:ext>
            </a:extLst>
          </p:cNvPr>
          <p:cNvPicPr>
            <a:picLocks noChangeAspect="1"/>
          </p:cNvPicPr>
          <p:nvPr/>
        </p:nvPicPr>
        <p:blipFill rotWithShape="1">
          <a:blip r:embed="rId2"/>
          <a:srcRect t="6989" r="17143"/>
          <a:stretch/>
        </p:blipFill>
        <p:spPr>
          <a:xfrm>
            <a:off x="685800" y="2667000"/>
            <a:ext cx="6629400" cy="4056072"/>
          </a:xfrm>
          <a:prstGeom prst="rect">
            <a:avLst/>
          </a:prstGeom>
        </p:spPr>
      </p:pic>
      <p:sp>
        <p:nvSpPr>
          <p:cNvPr id="4" name="Folded Corner 6">
            <a:extLst>
              <a:ext uri="{FF2B5EF4-FFF2-40B4-BE49-F238E27FC236}">
                <a16:creationId xmlns:a16="http://schemas.microsoft.com/office/drawing/2014/main" id="{61CAEA86-3D17-48C3-BA15-B36ADB2BC8AF}"/>
              </a:ext>
            </a:extLst>
          </p:cNvPr>
          <p:cNvSpPr/>
          <p:nvPr/>
        </p:nvSpPr>
        <p:spPr bwMode="auto">
          <a:xfrm>
            <a:off x="152400" y="1634544"/>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26492" y="1677110"/>
            <a:ext cx="9322820" cy="646331"/>
          </a:xfrm>
          <a:prstGeom prst="rect">
            <a:avLst/>
          </a:prstGeom>
          <a:noFill/>
        </p:spPr>
        <p:txBody>
          <a:bodyPr wrap="square" rtlCol="0">
            <a:spAutoFit/>
          </a:bodyPr>
          <a:lstStyle/>
          <a:p>
            <a:r>
              <a:rPr lang="en-US" b="0" dirty="0"/>
              <a:t>In </a:t>
            </a:r>
            <a:r>
              <a:rPr lang="en-US" b="0" dirty="0">
                <a:highlight>
                  <a:srgbClr val="FFFF00"/>
                </a:highlight>
              </a:rPr>
              <a:t>New York State</a:t>
            </a:r>
            <a:r>
              <a:rPr lang="en-US" b="0" dirty="0"/>
              <a:t>, the </a:t>
            </a:r>
            <a:r>
              <a:rPr lang="en-US" b="0" dirty="0">
                <a:highlight>
                  <a:srgbClr val="FFFF00"/>
                </a:highlight>
              </a:rPr>
              <a:t>longest period of daylight </a:t>
            </a:r>
            <a:r>
              <a:rPr lang="en-US" b="0" dirty="0"/>
              <a:t>occurs during which month? (A) June</a:t>
            </a:r>
          </a:p>
          <a:p>
            <a:r>
              <a:rPr lang="en-US" b="0" dirty="0"/>
              <a:t>(B) March  (C) December  (D) September</a:t>
            </a:r>
          </a:p>
        </p:txBody>
      </p:sp>
      <p:sp>
        <p:nvSpPr>
          <p:cNvPr id="10" name="Rectangle 9">
            <a:extLst>
              <a:ext uri="{FF2B5EF4-FFF2-40B4-BE49-F238E27FC236}">
                <a16:creationId xmlns:a16="http://schemas.microsoft.com/office/drawing/2014/main" id="{CC2F8776-5807-4E43-871E-DD88DD26B5E0}"/>
              </a:ext>
            </a:extLst>
          </p:cNvPr>
          <p:cNvSpPr/>
          <p:nvPr/>
        </p:nvSpPr>
        <p:spPr bwMode="auto">
          <a:xfrm>
            <a:off x="914400" y="3352800"/>
            <a:ext cx="2057400"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2" name="Straight Arrow Connector 11">
            <a:extLst>
              <a:ext uri="{FF2B5EF4-FFF2-40B4-BE49-F238E27FC236}">
                <a16:creationId xmlns:a16="http://schemas.microsoft.com/office/drawing/2014/main" id="{6121551C-C5A3-459B-8AFB-764D06391044}"/>
              </a:ext>
            </a:extLst>
          </p:cNvPr>
          <p:cNvCxnSpPr>
            <a:cxnSpLocks/>
          </p:cNvCxnSpPr>
          <p:nvPr/>
        </p:nvCxnSpPr>
        <p:spPr bwMode="auto">
          <a:xfrm>
            <a:off x="1371600" y="1981200"/>
            <a:ext cx="304801" cy="1371600"/>
          </a:xfrm>
          <a:prstGeom prst="straightConnector1">
            <a:avLst/>
          </a:prstGeom>
          <a:noFill/>
          <a:ln w="57150"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5F63C15-9C2A-498A-BD16-7298AFA8A467}"/>
              </a:ext>
            </a:extLst>
          </p:cNvPr>
          <p:cNvCxnSpPr/>
          <p:nvPr/>
        </p:nvCxnSpPr>
        <p:spPr bwMode="auto">
          <a:xfrm flipH="1">
            <a:off x="1752600" y="3581400"/>
            <a:ext cx="838200" cy="1447800"/>
          </a:xfrm>
          <a:prstGeom prst="straightConnector1">
            <a:avLst/>
          </a:prstGeom>
          <a:noFill/>
          <a:ln w="5715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73B1A8F-0DA4-4FBE-92BD-7AE69EDB6311}"/>
              </a:ext>
            </a:extLst>
          </p:cNvPr>
          <p:cNvCxnSpPr/>
          <p:nvPr/>
        </p:nvCxnSpPr>
        <p:spPr bwMode="auto">
          <a:xfrm flipV="1">
            <a:off x="2996184" y="5029200"/>
            <a:ext cx="685800" cy="76200"/>
          </a:xfrm>
          <a:prstGeom prst="straightConnector1">
            <a:avLst/>
          </a:prstGeom>
          <a:noFill/>
          <a:ln w="57150" cap="flat" cmpd="sng" algn="ctr">
            <a:solidFill>
              <a:srgbClr val="FF0000"/>
            </a:solidFill>
            <a:prstDash val="solid"/>
            <a:round/>
            <a:headEnd type="none" w="med" len="med"/>
            <a:tailEnd type="triangle"/>
          </a:ln>
          <a:effectLst/>
        </p:spPr>
      </p:cxnSp>
      <p:sp>
        <p:nvSpPr>
          <p:cNvPr id="23" name="Rectangle 22">
            <a:extLst>
              <a:ext uri="{FF2B5EF4-FFF2-40B4-BE49-F238E27FC236}">
                <a16:creationId xmlns:a16="http://schemas.microsoft.com/office/drawing/2014/main" id="{B528AB57-1FA1-4A2C-A5E9-FC9C1E3526CB}"/>
              </a:ext>
            </a:extLst>
          </p:cNvPr>
          <p:cNvSpPr/>
          <p:nvPr/>
        </p:nvSpPr>
        <p:spPr bwMode="auto">
          <a:xfrm>
            <a:off x="954024" y="5004816"/>
            <a:ext cx="2246376"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B1592024-3641-4B2E-ADBD-5CE9EAAA1526}"/>
              </a:ext>
            </a:extLst>
          </p:cNvPr>
          <p:cNvSpPr/>
          <p:nvPr/>
        </p:nvSpPr>
        <p:spPr bwMode="auto">
          <a:xfrm>
            <a:off x="3343656" y="4852416"/>
            <a:ext cx="3447288"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ECFFCB95-BA4E-475F-B06B-381EC4EADDF0}"/>
              </a:ext>
            </a:extLst>
          </p:cNvPr>
          <p:cNvCxnSpPr>
            <a:cxnSpLocks/>
          </p:cNvCxnSpPr>
          <p:nvPr/>
        </p:nvCxnSpPr>
        <p:spPr bwMode="auto">
          <a:xfrm>
            <a:off x="4343400" y="3736848"/>
            <a:ext cx="457200" cy="1115568"/>
          </a:xfrm>
          <a:prstGeom prst="straightConnector1">
            <a:avLst/>
          </a:prstGeom>
          <a:noFill/>
          <a:ln w="57150" cap="flat" cmpd="sng" algn="ctr">
            <a:solidFill>
              <a:srgbClr val="FF0000"/>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64229B0C-3304-4931-ADA8-03D50E2F4674}"/>
              </a:ext>
            </a:extLst>
          </p:cNvPr>
          <p:cNvCxnSpPr>
            <a:cxnSpLocks/>
          </p:cNvCxnSpPr>
          <p:nvPr/>
        </p:nvCxnSpPr>
        <p:spPr bwMode="auto">
          <a:xfrm>
            <a:off x="3886200" y="2057400"/>
            <a:ext cx="1066800" cy="1472184"/>
          </a:xfrm>
          <a:prstGeom prst="straightConnector1">
            <a:avLst/>
          </a:prstGeom>
          <a:noFill/>
          <a:ln w="57150" cap="flat" cmpd="sng" algn="ctr">
            <a:solidFill>
              <a:srgbClr val="FF0000"/>
            </a:solidFill>
            <a:prstDash val="solid"/>
            <a:round/>
            <a:headEnd type="none" w="med" len="med"/>
            <a:tailEnd type="triangle"/>
          </a:ln>
          <a:effectLst/>
        </p:spPr>
      </p:cxnSp>
      <p:sp>
        <p:nvSpPr>
          <p:cNvPr id="33" name="Rectangle 32">
            <a:extLst>
              <a:ext uri="{FF2B5EF4-FFF2-40B4-BE49-F238E27FC236}">
                <a16:creationId xmlns:a16="http://schemas.microsoft.com/office/drawing/2014/main" id="{A2FCD8F9-8A16-4493-9F15-E0A8CD56A92A}"/>
              </a:ext>
            </a:extLst>
          </p:cNvPr>
          <p:cNvSpPr/>
          <p:nvPr/>
        </p:nvSpPr>
        <p:spPr bwMode="auto">
          <a:xfrm>
            <a:off x="3286506" y="3432048"/>
            <a:ext cx="2517142"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7055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EDC3-14BA-4EFF-A401-E83EE4C2861D}"/>
              </a:ext>
            </a:extLst>
          </p:cNvPr>
          <p:cNvSpPr>
            <a:spLocks noGrp="1"/>
          </p:cNvSpPr>
          <p:nvPr>
            <p:ph type="title"/>
          </p:nvPr>
        </p:nvSpPr>
        <p:spPr/>
        <p:txBody>
          <a:bodyPr/>
          <a:lstStyle/>
          <a:p>
            <a:r>
              <a:rPr lang="en-US" dirty="0"/>
              <a:t>1. Table Inference</a:t>
            </a:r>
          </a:p>
        </p:txBody>
      </p:sp>
      <p:pic>
        <p:nvPicPr>
          <p:cNvPr id="3" name="Picture 2">
            <a:extLst>
              <a:ext uri="{FF2B5EF4-FFF2-40B4-BE49-F238E27FC236}">
                <a16:creationId xmlns:a16="http://schemas.microsoft.com/office/drawing/2014/main" id="{B00F4426-C201-49DD-9EAD-6E6806FE8DCF}"/>
              </a:ext>
            </a:extLst>
          </p:cNvPr>
          <p:cNvPicPr>
            <a:picLocks noChangeAspect="1"/>
          </p:cNvPicPr>
          <p:nvPr/>
        </p:nvPicPr>
        <p:blipFill rotWithShape="1">
          <a:blip r:embed="rId3"/>
          <a:srcRect t="6989" r="17143"/>
          <a:stretch/>
        </p:blipFill>
        <p:spPr>
          <a:xfrm>
            <a:off x="685800" y="2667000"/>
            <a:ext cx="6629400" cy="4056072"/>
          </a:xfrm>
          <a:prstGeom prst="rect">
            <a:avLst/>
          </a:prstGeom>
        </p:spPr>
      </p:pic>
      <p:sp>
        <p:nvSpPr>
          <p:cNvPr id="4" name="Folded Corner 6">
            <a:extLst>
              <a:ext uri="{FF2B5EF4-FFF2-40B4-BE49-F238E27FC236}">
                <a16:creationId xmlns:a16="http://schemas.microsoft.com/office/drawing/2014/main" id="{61CAEA86-3D17-48C3-BA15-B36ADB2BC8AF}"/>
              </a:ext>
            </a:extLst>
          </p:cNvPr>
          <p:cNvSpPr/>
          <p:nvPr/>
        </p:nvSpPr>
        <p:spPr bwMode="auto">
          <a:xfrm>
            <a:off x="152400" y="1634544"/>
            <a:ext cx="8865108" cy="688897"/>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007F3024-CEB3-4485-BF46-7A8F5BE6A625}"/>
              </a:ext>
            </a:extLst>
          </p:cNvPr>
          <p:cNvSpPr txBox="1"/>
          <p:nvPr/>
        </p:nvSpPr>
        <p:spPr>
          <a:xfrm>
            <a:off x="126492" y="1677110"/>
            <a:ext cx="9322820" cy="646331"/>
          </a:xfrm>
          <a:prstGeom prst="rect">
            <a:avLst/>
          </a:prstGeom>
          <a:noFill/>
        </p:spPr>
        <p:txBody>
          <a:bodyPr wrap="square" rtlCol="0">
            <a:spAutoFit/>
          </a:bodyPr>
          <a:lstStyle/>
          <a:p>
            <a:r>
              <a:rPr lang="en-US" b="0" dirty="0"/>
              <a:t>In </a:t>
            </a:r>
            <a:r>
              <a:rPr lang="en-US" b="0" dirty="0">
                <a:highlight>
                  <a:srgbClr val="FFFF00"/>
                </a:highlight>
              </a:rPr>
              <a:t>New York State</a:t>
            </a:r>
            <a:r>
              <a:rPr lang="en-US" b="0" dirty="0"/>
              <a:t>, the </a:t>
            </a:r>
            <a:r>
              <a:rPr lang="en-US" b="0" dirty="0">
                <a:highlight>
                  <a:srgbClr val="FFFF00"/>
                </a:highlight>
              </a:rPr>
              <a:t>longest period of daylight </a:t>
            </a:r>
            <a:r>
              <a:rPr lang="en-US" b="0" dirty="0"/>
              <a:t>occurs during which month? (A) </a:t>
            </a:r>
            <a:r>
              <a:rPr lang="en-US" b="0" dirty="0">
                <a:highlight>
                  <a:srgbClr val="FFFF00"/>
                </a:highlight>
              </a:rPr>
              <a:t>June</a:t>
            </a:r>
          </a:p>
          <a:p>
            <a:r>
              <a:rPr lang="en-US" b="0" dirty="0"/>
              <a:t>(B) March  (C) December  (D) September</a:t>
            </a:r>
          </a:p>
        </p:txBody>
      </p:sp>
      <p:sp>
        <p:nvSpPr>
          <p:cNvPr id="10" name="Rectangle 9">
            <a:extLst>
              <a:ext uri="{FF2B5EF4-FFF2-40B4-BE49-F238E27FC236}">
                <a16:creationId xmlns:a16="http://schemas.microsoft.com/office/drawing/2014/main" id="{CC2F8776-5807-4E43-871E-DD88DD26B5E0}"/>
              </a:ext>
            </a:extLst>
          </p:cNvPr>
          <p:cNvSpPr/>
          <p:nvPr/>
        </p:nvSpPr>
        <p:spPr bwMode="auto">
          <a:xfrm>
            <a:off x="914400" y="3352800"/>
            <a:ext cx="2057400"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2" name="Straight Arrow Connector 11">
            <a:extLst>
              <a:ext uri="{FF2B5EF4-FFF2-40B4-BE49-F238E27FC236}">
                <a16:creationId xmlns:a16="http://schemas.microsoft.com/office/drawing/2014/main" id="{6121551C-C5A3-459B-8AFB-764D06391044}"/>
              </a:ext>
            </a:extLst>
          </p:cNvPr>
          <p:cNvCxnSpPr>
            <a:cxnSpLocks/>
          </p:cNvCxnSpPr>
          <p:nvPr/>
        </p:nvCxnSpPr>
        <p:spPr bwMode="auto">
          <a:xfrm>
            <a:off x="1371600" y="1981200"/>
            <a:ext cx="304801" cy="1371600"/>
          </a:xfrm>
          <a:prstGeom prst="straightConnector1">
            <a:avLst/>
          </a:prstGeom>
          <a:noFill/>
          <a:ln w="57150"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5F63C15-9C2A-498A-BD16-7298AFA8A467}"/>
              </a:ext>
            </a:extLst>
          </p:cNvPr>
          <p:cNvCxnSpPr/>
          <p:nvPr/>
        </p:nvCxnSpPr>
        <p:spPr bwMode="auto">
          <a:xfrm flipH="1">
            <a:off x="1752600" y="3581400"/>
            <a:ext cx="838200" cy="1447800"/>
          </a:xfrm>
          <a:prstGeom prst="straightConnector1">
            <a:avLst/>
          </a:prstGeom>
          <a:noFill/>
          <a:ln w="5715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F73B1A8F-0DA4-4FBE-92BD-7AE69EDB6311}"/>
              </a:ext>
            </a:extLst>
          </p:cNvPr>
          <p:cNvCxnSpPr/>
          <p:nvPr/>
        </p:nvCxnSpPr>
        <p:spPr bwMode="auto">
          <a:xfrm flipV="1">
            <a:off x="2996184" y="5029200"/>
            <a:ext cx="685800" cy="76200"/>
          </a:xfrm>
          <a:prstGeom prst="straightConnector1">
            <a:avLst/>
          </a:prstGeom>
          <a:noFill/>
          <a:ln w="57150" cap="flat" cmpd="sng" algn="ctr">
            <a:solidFill>
              <a:srgbClr val="FF000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327BA95F-4CF0-4D50-B3D2-BBCC612B1284}"/>
              </a:ext>
            </a:extLst>
          </p:cNvPr>
          <p:cNvCxnSpPr>
            <a:cxnSpLocks/>
          </p:cNvCxnSpPr>
          <p:nvPr/>
        </p:nvCxnSpPr>
        <p:spPr bwMode="auto">
          <a:xfrm flipV="1">
            <a:off x="6324600" y="1981200"/>
            <a:ext cx="2171956" cy="2971800"/>
          </a:xfrm>
          <a:prstGeom prst="straightConnector1">
            <a:avLst/>
          </a:prstGeom>
          <a:noFill/>
          <a:ln w="57150" cap="flat" cmpd="sng" algn="ctr">
            <a:solidFill>
              <a:srgbClr val="FF0000"/>
            </a:solidFill>
            <a:prstDash val="solid"/>
            <a:round/>
            <a:headEnd type="none" w="med" len="med"/>
            <a:tailEnd type="triangle"/>
          </a:ln>
          <a:effectLst/>
        </p:spPr>
      </p:cxnSp>
      <p:sp>
        <p:nvSpPr>
          <p:cNvPr id="23" name="Rectangle 22">
            <a:extLst>
              <a:ext uri="{FF2B5EF4-FFF2-40B4-BE49-F238E27FC236}">
                <a16:creationId xmlns:a16="http://schemas.microsoft.com/office/drawing/2014/main" id="{B528AB57-1FA1-4A2C-A5E9-FC9C1E3526CB}"/>
              </a:ext>
            </a:extLst>
          </p:cNvPr>
          <p:cNvSpPr/>
          <p:nvPr/>
        </p:nvSpPr>
        <p:spPr bwMode="auto">
          <a:xfrm>
            <a:off x="954024" y="5004816"/>
            <a:ext cx="2246376"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B1592024-3641-4B2E-ADBD-5CE9EAAA1526}"/>
              </a:ext>
            </a:extLst>
          </p:cNvPr>
          <p:cNvSpPr/>
          <p:nvPr/>
        </p:nvSpPr>
        <p:spPr bwMode="auto">
          <a:xfrm>
            <a:off x="3343656" y="4852416"/>
            <a:ext cx="3447288"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ECFFCB95-BA4E-475F-B06B-381EC4EADDF0}"/>
              </a:ext>
            </a:extLst>
          </p:cNvPr>
          <p:cNvCxnSpPr>
            <a:cxnSpLocks/>
          </p:cNvCxnSpPr>
          <p:nvPr/>
        </p:nvCxnSpPr>
        <p:spPr bwMode="auto">
          <a:xfrm>
            <a:off x="4343400" y="3736848"/>
            <a:ext cx="457200" cy="1115568"/>
          </a:xfrm>
          <a:prstGeom prst="straightConnector1">
            <a:avLst/>
          </a:prstGeom>
          <a:noFill/>
          <a:ln w="57150" cap="flat" cmpd="sng" algn="ctr">
            <a:solidFill>
              <a:srgbClr val="FF0000"/>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64229B0C-3304-4931-ADA8-03D50E2F4674}"/>
              </a:ext>
            </a:extLst>
          </p:cNvPr>
          <p:cNvCxnSpPr>
            <a:cxnSpLocks/>
          </p:cNvCxnSpPr>
          <p:nvPr/>
        </p:nvCxnSpPr>
        <p:spPr bwMode="auto">
          <a:xfrm>
            <a:off x="3886200" y="2057400"/>
            <a:ext cx="1066800" cy="1472184"/>
          </a:xfrm>
          <a:prstGeom prst="straightConnector1">
            <a:avLst/>
          </a:prstGeom>
          <a:noFill/>
          <a:ln w="57150" cap="flat" cmpd="sng" algn="ctr">
            <a:solidFill>
              <a:srgbClr val="FF0000"/>
            </a:solidFill>
            <a:prstDash val="solid"/>
            <a:round/>
            <a:headEnd type="none" w="med" len="med"/>
            <a:tailEnd type="triangle"/>
          </a:ln>
          <a:effectLst/>
        </p:spPr>
      </p:cxnSp>
      <p:sp>
        <p:nvSpPr>
          <p:cNvPr id="33" name="Rectangle 32">
            <a:extLst>
              <a:ext uri="{FF2B5EF4-FFF2-40B4-BE49-F238E27FC236}">
                <a16:creationId xmlns:a16="http://schemas.microsoft.com/office/drawing/2014/main" id="{A2FCD8F9-8A16-4493-9F15-E0A8CD56A92A}"/>
              </a:ext>
            </a:extLst>
          </p:cNvPr>
          <p:cNvSpPr/>
          <p:nvPr/>
        </p:nvSpPr>
        <p:spPr bwMode="auto">
          <a:xfrm>
            <a:off x="3286506" y="3432048"/>
            <a:ext cx="2517142" cy="304800"/>
          </a:xfrm>
          <a:prstGeom prst="rect">
            <a:avLst/>
          </a:prstGeom>
          <a:solidFill>
            <a:srgbClr val="92D05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Rectangle: Rounded Corners 18">
            <a:extLst>
              <a:ext uri="{FF2B5EF4-FFF2-40B4-BE49-F238E27FC236}">
                <a16:creationId xmlns:a16="http://schemas.microsoft.com/office/drawing/2014/main" id="{FE62CDEE-071A-4607-98FA-72356ED36B95}"/>
              </a:ext>
            </a:extLst>
          </p:cNvPr>
          <p:cNvSpPr/>
          <p:nvPr/>
        </p:nvSpPr>
        <p:spPr bwMode="auto">
          <a:xfrm>
            <a:off x="8012430" y="1672590"/>
            <a:ext cx="953694" cy="388621"/>
          </a:xfrm>
          <a:prstGeom prst="roundRect">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50C587D5-1649-4835-A54D-40E5F1DFD86C}"/>
              </a:ext>
            </a:extLst>
          </p:cNvPr>
          <p:cNvSpPr txBox="1"/>
          <p:nvPr/>
        </p:nvSpPr>
        <p:spPr>
          <a:xfrm>
            <a:off x="7696200" y="6096000"/>
            <a:ext cx="1056700" cy="369332"/>
          </a:xfrm>
          <a:prstGeom prst="rect">
            <a:avLst/>
          </a:prstGeom>
          <a:noFill/>
        </p:spPr>
        <p:txBody>
          <a:bodyPr wrap="none" rtlCol="0">
            <a:spAutoFit/>
          </a:bodyPr>
          <a:lstStyle/>
          <a:p>
            <a:pPr algn="l"/>
            <a:r>
              <a:rPr lang="en-US" b="0" dirty="0"/>
              <a:t>IJCAI’16</a:t>
            </a:r>
          </a:p>
        </p:txBody>
      </p:sp>
    </p:spTree>
    <p:extLst>
      <p:ext uri="{BB962C8B-B14F-4D97-AF65-F5344CB8AC3E}">
        <p14:creationId xmlns:p14="http://schemas.microsoft.com/office/powerpoint/2010/main" val="380741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452A-9AD1-4578-A80E-E960ABC394EB}"/>
              </a:ext>
            </a:extLst>
          </p:cNvPr>
          <p:cNvSpPr>
            <a:spLocks noGrp="1"/>
          </p:cNvSpPr>
          <p:nvPr>
            <p:ph type="title"/>
          </p:nvPr>
        </p:nvSpPr>
        <p:spPr/>
        <p:txBody>
          <a:bodyPr/>
          <a:lstStyle/>
          <a:p>
            <a:r>
              <a:rPr lang="en-US" dirty="0"/>
              <a:t>2. Tuple Knowledge</a:t>
            </a:r>
          </a:p>
        </p:txBody>
      </p:sp>
      <p:pic>
        <p:nvPicPr>
          <p:cNvPr id="6" name="Picture 5">
            <a:extLst>
              <a:ext uri="{FF2B5EF4-FFF2-40B4-BE49-F238E27FC236}">
                <a16:creationId xmlns:a16="http://schemas.microsoft.com/office/drawing/2014/main" id="{DA75076E-F892-4DB4-8120-6FE65FE6265A}"/>
              </a:ext>
            </a:extLst>
          </p:cNvPr>
          <p:cNvPicPr>
            <a:picLocks noChangeAspect="1"/>
          </p:cNvPicPr>
          <p:nvPr/>
        </p:nvPicPr>
        <p:blipFill>
          <a:blip r:embed="rId2"/>
          <a:stretch>
            <a:fillRect/>
          </a:stretch>
        </p:blipFill>
        <p:spPr>
          <a:xfrm>
            <a:off x="601802" y="2892143"/>
            <a:ext cx="7940395" cy="3734979"/>
          </a:xfrm>
          <a:prstGeom prst="rect">
            <a:avLst/>
          </a:prstGeom>
          <a:ln>
            <a:solidFill>
              <a:schemeClr val="tx1"/>
            </a:solidFill>
          </a:ln>
        </p:spPr>
      </p:pic>
      <p:pic>
        <p:nvPicPr>
          <p:cNvPr id="7" name="Picture 2">
            <a:extLst>
              <a:ext uri="{FF2B5EF4-FFF2-40B4-BE49-F238E27FC236}">
                <a16:creationId xmlns:a16="http://schemas.microsoft.com/office/drawing/2014/main" id="{322474F0-6903-4E3F-845D-B52AC9E442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442" y="1139930"/>
            <a:ext cx="375109" cy="5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05A77069-74CD-4685-AFF8-83EB805D4A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483" y="1269475"/>
            <a:ext cx="375109" cy="5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29F8C0B1-AE99-49AE-B933-722F9234D4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523" y="1399019"/>
            <a:ext cx="375109" cy="5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8206CD16-320A-484B-ADBF-E5472672676A}"/>
              </a:ext>
            </a:extLst>
          </p:cNvPr>
          <p:cNvGrpSpPr/>
          <p:nvPr/>
        </p:nvGrpSpPr>
        <p:grpSpPr>
          <a:xfrm>
            <a:off x="1676790" y="1701096"/>
            <a:ext cx="467449" cy="677370"/>
            <a:chOff x="3657600" y="3962400"/>
            <a:chExt cx="457200" cy="609600"/>
          </a:xfrm>
          <a:solidFill>
            <a:schemeClr val="bg1"/>
          </a:solidFill>
        </p:grpSpPr>
        <p:sp>
          <p:nvSpPr>
            <p:cNvPr id="11" name="Rectangle 10">
              <a:extLst>
                <a:ext uri="{FF2B5EF4-FFF2-40B4-BE49-F238E27FC236}">
                  <a16:creationId xmlns:a16="http://schemas.microsoft.com/office/drawing/2014/main" id="{B17D24A7-F594-4E45-A275-388A843E0B58}"/>
                </a:ext>
              </a:extLst>
            </p:cNvPr>
            <p:cNvSpPr/>
            <p:nvPr/>
          </p:nvSpPr>
          <p:spPr bwMode="auto">
            <a:xfrm>
              <a:off x="3657600" y="3962400"/>
              <a:ext cx="457200" cy="609600"/>
            </a:xfrm>
            <a:prstGeom prst="rect">
              <a:avLst/>
            </a:prstGeom>
            <a:grp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cxnSp>
          <p:nvCxnSpPr>
            <p:cNvPr id="12" name="Straight Connector 11">
              <a:extLst>
                <a:ext uri="{FF2B5EF4-FFF2-40B4-BE49-F238E27FC236}">
                  <a16:creationId xmlns:a16="http://schemas.microsoft.com/office/drawing/2014/main" id="{4D976D1E-5031-455A-A038-5125ACC7B255}"/>
                </a:ext>
              </a:extLst>
            </p:cNvPr>
            <p:cNvCxnSpPr/>
            <p:nvPr/>
          </p:nvCxnSpPr>
          <p:spPr bwMode="auto">
            <a:xfrm>
              <a:off x="3695700" y="404066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E58D9EE-4F74-4B3B-BC7D-6B8742456C57}"/>
                </a:ext>
              </a:extLst>
            </p:cNvPr>
            <p:cNvCxnSpPr/>
            <p:nvPr/>
          </p:nvCxnSpPr>
          <p:spPr bwMode="auto">
            <a:xfrm>
              <a:off x="3695700" y="407979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D14B12E4-FA31-4DF5-A9F0-A899AD962991}"/>
                </a:ext>
              </a:extLst>
            </p:cNvPr>
            <p:cNvCxnSpPr/>
            <p:nvPr/>
          </p:nvCxnSpPr>
          <p:spPr bwMode="auto">
            <a:xfrm>
              <a:off x="3695700" y="411892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E50370C-D91F-42ED-A8BE-815DB002B959}"/>
                </a:ext>
              </a:extLst>
            </p:cNvPr>
            <p:cNvCxnSpPr/>
            <p:nvPr/>
          </p:nvCxnSpPr>
          <p:spPr bwMode="auto">
            <a:xfrm>
              <a:off x="3695700" y="400153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AC66F0E-BEB7-4B17-AFB5-AB24593675C7}"/>
                </a:ext>
              </a:extLst>
            </p:cNvPr>
            <p:cNvCxnSpPr/>
            <p:nvPr/>
          </p:nvCxnSpPr>
          <p:spPr bwMode="auto">
            <a:xfrm>
              <a:off x="3695700" y="415805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0FF0ED5-1B2A-4E84-9924-2A7F9C09974A}"/>
                </a:ext>
              </a:extLst>
            </p:cNvPr>
            <p:cNvCxnSpPr/>
            <p:nvPr/>
          </p:nvCxnSpPr>
          <p:spPr bwMode="auto">
            <a:xfrm>
              <a:off x="3695700" y="419718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064975E2-9B6A-4841-AC9E-4907C16A58A1}"/>
                </a:ext>
              </a:extLst>
            </p:cNvPr>
            <p:cNvCxnSpPr/>
            <p:nvPr/>
          </p:nvCxnSpPr>
          <p:spPr bwMode="auto">
            <a:xfrm>
              <a:off x="3695700" y="4236308"/>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07B7B79D-4B96-4E3B-BF34-853EBC326389}"/>
                </a:ext>
              </a:extLst>
            </p:cNvPr>
            <p:cNvCxnSpPr/>
            <p:nvPr/>
          </p:nvCxnSpPr>
          <p:spPr bwMode="auto">
            <a:xfrm>
              <a:off x="3695700" y="430839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E8CF8B8-30E4-47D4-A377-D7D9403025B8}"/>
                </a:ext>
              </a:extLst>
            </p:cNvPr>
            <p:cNvCxnSpPr/>
            <p:nvPr/>
          </p:nvCxnSpPr>
          <p:spPr bwMode="auto">
            <a:xfrm>
              <a:off x="3695700" y="434752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DA5BD650-1CD3-4AED-87C8-C022AC83EB8B}"/>
                </a:ext>
              </a:extLst>
            </p:cNvPr>
            <p:cNvCxnSpPr/>
            <p:nvPr/>
          </p:nvCxnSpPr>
          <p:spPr bwMode="auto">
            <a:xfrm>
              <a:off x="3695700" y="438665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61C18459-8217-4F14-92EA-434E453C174E}"/>
                </a:ext>
              </a:extLst>
            </p:cNvPr>
            <p:cNvCxnSpPr/>
            <p:nvPr/>
          </p:nvCxnSpPr>
          <p:spPr bwMode="auto">
            <a:xfrm>
              <a:off x="3695700" y="426926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4F77770-C57B-4317-B1F4-CF441A245599}"/>
                </a:ext>
              </a:extLst>
            </p:cNvPr>
            <p:cNvCxnSpPr/>
            <p:nvPr/>
          </p:nvCxnSpPr>
          <p:spPr bwMode="auto">
            <a:xfrm>
              <a:off x="3695700" y="442578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E712F738-EE09-4400-90D3-9333B935C16C}"/>
                </a:ext>
              </a:extLst>
            </p:cNvPr>
            <p:cNvCxnSpPr/>
            <p:nvPr/>
          </p:nvCxnSpPr>
          <p:spPr bwMode="auto">
            <a:xfrm>
              <a:off x="3695700" y="4464910"/>
              <a:ext cx="381000" cy="0"/>
            </a:xfrm>
            <a:prstGeom prst="line">
              <a:avLst/>
            </a:prstGeom>
            <a:grp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6589168-AD60-4C15-A259-4AB73D61C28F}"/>
                </a:ext>
              </a:extLst>
            </p:cNvPr>
            <p:cNvCxnSpPr/>
            <p:nvPr/>
          </p:nvCxnSpPr>
          <p:spPr bwMode="auto">
            <a:xfrm>
              <a:off x="3695700" y="4504038"/>
              <a:ext cx="381000" cy="0"/>
            </a:xfrm>
            <a:prstGeom prst="line">
              <a:avLst/>
            </a:prstGeom>
            <a:grpFill/>
            <a:ln w="9525"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FB26A2B9-AD67-450E-BDCC-F655B82B3AC7}"/>
              </a:ext>
            </a:extLst>
          </p:cNvPr>
          <p:cNvGrpSpPr/>
          <p:nvPr/>
        </p:nvGrpSpPr>
        <p:grpSpPr>
          <a:xfrm>
            <a:off x="2866291" y="1656527"/>
            <a:ext cx="571846" cy="746805"/>
            <a:chOff x="6286500" y="3956840"/>
            <a:chExt cx="457200" cy="609600"/>
          </a:xfrm>
        </p:grpSpPr>
        <p:sp>
          <p:nvSpPr>
            <p:cNvPr id="27" name="Rectangle 26">
              <a:extLst>
                <a:ext uri="{FF2B5EF4-FFF2-40B4-BE49-F238E27FC236}">
                  <a16:creationId xmlns:a16="http://schemas.microsoft.com/office/drawing/2014/main" id="{433E6BD9-9727-4C59-9CAB-E898023E1338}"/>
                </a:ext>
              </a:extLst>
            </p:cNvPr>
            <p:cNvSpPr/>
            <p:nvPr/>
          </p:nvSpPr>
          <p:spPr bwMode="auto">
            <a:xfrm>
              <a:off x="6286500" y="3956840"/>
              <a:ext cx="457200" cy="609600"/>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nvGrpSpPr>
            <p:cNvPr id="28" name="Group 27">
              <a:extLst>
                <a:ext uri="{FF2B5EF4-FFF2-40B4-BE49-F238E27FC236}">
                  <a16:creationId xmlns:a16="http://schemas.microsoft.com/office/drawing/2014/main" id="{DB5DB179-0F37-41C4-907E-4DCD46438713}"/>
                </a:ext>
              </a:extLst>
            </p:cNvPr>
            <p:cNvGrpSpPr/>
            <p:nvPr/>
          </p:nvGrpSpPr>
          <p:grpSpPr>
            <a:xfrm>
              <a:off x="6324600" y="3995970"/>
              <a:ext cx="76200" cy="502508"/>
              <a:chOff x="6324600" y="3995970"/>
              <a:chExt cx="381000" cy="502508"/>
            </a:xfrm>
          </p:grpSpPr>
          <p:cxnSp>
            <p:nvCxnSpPr>
              <p:cNvPr id="59" name="Straight Connector 58">
                <a:extLst>
                  <a:ext uri="{FF2B5EF4-FFF2-40B4-BE49-F238E27FC236}">
                    <a16:creationId xmlns:a16="http://schemas.microsoft.com/office/drawing/2014/main" id="{C617F886-2CCB-434C-B448-C7EAD4C3D788}"/>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4088C2A3-02FE-44E7-B449-3B92AE711A65}"/>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1D8222B8-A1AD-4C01-B94B-0E597D8E4D71}"/>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5C2C10DD-E492-4CF1-978F-E5085E7DF9E6}"/>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0109843-247C-4756-832A-387F05B1546B}"/>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CF7C9F8D-E169-41A7-8E38-BDC330AA3EE4}"/>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9BD50AFE-78EA-446C-AB8E-850C0931BA53}"/>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C323113-0EB2-44F4-90B2-9A68FC0D0269}"/>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6643D7B-BB5D-4D19-9446-0B954A7B4272}"/>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59811E8E-8973-4145-B452-9EBDC96882BE}"/>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5F48E52C-670E-4665-89C7-A860FCA01D99}"/>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911B2F70-8BFB-4BF7-85E3-5CC8BB125473}"/>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CDDB9037-FF75-4905-B8D3-3E3FEC4755BC}"/>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82D357DA-4D60-49DF-A9DE-B01F91032585}"/>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29" name="Group 28">
              <a:extLst>
                <a:ext uri="{FF2B5EF4-FFF2-40B4-BE49-F238E27FC236}">
                  <a16:creationId xmlns:a16="http://schemas.microsoft.com/office/drawing/2014/main" id="{32071D0A-DD14-4414-94C7-818262327259}"/>
                </a:ext>
              </a:extLst>
            </p:cNvPr>
            <p:cNvGrpSpPr/>
            <p:nvPr/>
          </p:nvGrpSpPr>
          <p:grpSpPr>
            <a:xfrm>
              <a:off x="6477000" y="3995970"/>
              <a:ext cx="76200" cy="502508"/>
              <a:chOff x="6324600" y="3995970"/>
              <a:chExt cx="381000" cy="502508"/>
            </a:xfrm>
          </p:grpSpPr>
          <p:cxnSp>
            <p:nvCxnSpPr>
              <p:cNvPr id="45" name="Straight Connector 44">
                <a:extLst>
                  <a:ext uri="{FF2B5EF4-FFF2-40B4-BE49-F238E27FC236}">
                    <a16:creationId xmlns:a16="http://schemas.microsoft.com/office/drawing/2014/main" id="{B824D575-D23E-4BCF-8021-CFFCD486D33F}"/>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25A7449-2E8B-4BD6-9BAA-4432300B2A59}"/>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B21DF219-57B6-46BB-876B-8CAB64358890}"/>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8A4C906E-EF4B-445A-8F8C-9B99640A95EA}"/>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A7EECDD2-3B29-4968-9DBD-B351322E8F5F}"/>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59859C1-9AF5-413A-ACBE-CA32E37D78FD}"/>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6265876-E9CF-404A-835C-6C19BA6DEFF2}"/>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6DD61AF5-49F8-4C45-A698-124ADDFE62A2}"/>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303FF270-F5D9-426A-A6C5-EC8BCCF1E4D2}"/>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FF8769A-EC20-4DD5-8468-20DCA260E23D}"/>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228719-7928-487F-AC6B-306F04A588C5}"/>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A988AAB2-F5D9-4208-83ED-CDDE578375EF}"/>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E71F61EA-D215-4412-80E4-DA1A11135298}"/>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B637314F-6021-4151-88FB-5B86115F946E}"/>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30" name="Group 29">
              <a:extLst>
                <a:ext uri="{FF2B5EF4-FFF2-40B4-BE49-F238E27FC236}">
                  <a16:creationId xmlns:a16="http://schemas.microsoft.com/office/drawing/2014/main" id="{8077D71D-ABF4-4C87-912E-69202DFEEC8E}"/>
                </a:ext>
              </a:extLst>
            </p:cNvPr>
            <p:cNvGrpSpPr/>
            <p:nvPr/>
          </p:nvGrpSpPr>
          <p:grpSpPr>
            <a:xfrm>
              <a:off x="6616158" y="3995970"/>
              <a:ext cx="76200" cy="502508"/>
              <a:chOff x="6324600" y="3995970"/>
              <a:chExt cx="381000" cy="502508"/>
            </a:xfrm>
          </p:grpSpPr>
          <p:cxnSp>
            <p:nvCxnSpPr>
              <p:cNvPr id="31" name="Straight Connector 30">
                <a:extLst>
                  <a:ext uri="{FF2B5EF4-FFF2-40B4-BE49-F238E27FC236}">
                    <a16:creationId xmlns:a16="http://schemas.microsoft.com/office/drawing/2014/main" id="{29AA0B96-BE50-4BE3-8A4B-9ADE9C503BDA}"/>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4E5CF89-FA07-4BC3-A4C1-90DEDCDDCF45}"/>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9A528A7-D922-44C4-B78D-0AEC13C2126D}"/>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4A7759FD-3BB1-451D-93B4-9DBEBDE056DC}"/>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03189CFD-D597-4ECA-9515-2F3EA9D96986}"/>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4A2F249E-67C3-4C4C-990E-B091260FA51C}"/>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E40A9DF1-87DF-4C41-BEDF-3EB52FBEE54E}"/>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D49E2D4-41B8-46B0-87DD-1BFA6B26BDE7}"/>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9F9C586-ACF6-492A-949D-E2F9E2CA2DCB}"/>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8E970D88-6181-40EF-A63C-EF330D0C2530}"/>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46C83BCF-EB65-4BE5-946A-815A012C0EEA}"/>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46D2703C-4F3F-48E2-98B6-92BF18881368}"/>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F8E94E0-452A-4B6A-9B2A-BFA0B6436A6D}"/>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C55C290-1DA8-430E-BE69-D89F2B17DD79}"/>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sp>
        <p:nvSpPr>
          <p:cNvPr id="74" name="Right Arrow 576">
            <a:extLst>
              <a:ext uri="{FF2B5EF4-FFF2-40B4-BE49-F238E27FC236}">
                <a16:creationId xmlns:a16="http://schemas.microsoft.com/office/drawing/2014/main" id="{45CB935D-4F73-41C6-A773-19DCD648F23D}"/>
              </a:ext>
            </a:extLst>
          </p:cNvPr>
          <p:cNvSpPr/>
          <p:nvPr/>
        </p:nvSpPr>
        <p:spPr bwMode="auto">
          <a:xfrm>
            <a:off x="7633160" y="1933325"/>
            <a:ext cx="690414"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75" name="TextBox 74">
            <a:extLst>
              <a:ext uri="{FF2B5EF4-FFF2-40B4-BE49-F238E27FC236}">
                <a16:creationId xmlns:a16="http://schemas.microsoft.com/office/drawing/2014/main" id="{4B85986A-7ABA-4249-806D-877C5F494965}"/>
              </a:ext>
            </a:extLst>
          </p:cNvPr>
          <p:cNvSpPr txBox="1"/>
          <p:nvPr/>
        </p:nvSpPr>
        <p:spPr>
          <a:xfrm>
            <a:off x="1713681" y="732532"/>
            <a:ext cx="1386593" cy="646331"/>
          </a:xfrm>
          <a:prstGeom prst="rect">
            <a:avLst/>
          </a:prstGeom>
          <a:noFill/>
        </p:spPr>
        <p:txBody>
          <a:bodyPr wrap="square" rtlCol="0">
            <a:spAutoFit/>
          </a:bodyPr>
          <a:lstStyle/>
          <a:p>
            <a:pPr algn="ctr"/>
            <a:r>
              <a:rPr lang="en-US" dirty="0">
                <a:solidFill>
                  <a:schemeClr val="tx2"/>
                </a:solidFill>
              </a:rPr>
              <a:t>Tuple</a:t>
            </a:r>
          </a:p>
          <a:p>
            <a:pPr algn="ctr"/>
            <a:r>
              <a:rPr lang="en-US" dirty="0">
                <a:solidFill>
                  <a:schemeClr val="tx2"/>
                </a:solidFill>
              </a:rPr>
              <a:t>Extraction</a:t>
            </a:r>
          </a:p>
        </p:txBody>
      </p:sp>
      <p:sp>
        <p:nvSpPr>
          <p:cNvPr id="76" name="TextBox 75">
            <a:extLst>
              <a:ext uri="{FF2B5EF4-FFF2-40B4-BE49-F238E27FC236}">
                <a16:creationId xmlns:a16="http://schemas.microsoft.com/office/drawing/2014/main" id="{31ABEA4D-321F-497A-9C63-6D678FEE3690}"/>
              </a:ext>
            </a:extLst>
          </p:cNvPr>
          <p:cNvSpPr txBox="1"/>
          <p:nvPr/>
        </p:nvSpPr>
        <p:spPr>
          <a:xfrm>
            <a:off x="7318639" y="778393"/>
            <a:ext cx="1314421" cy="646331"/>
          </a:xfrm>
          <a:prstGeom prst="rect">
            <a:avLst/>
          </a:prstGeom>
          <a:noFill/>
        </p:spPr>
        <p:txBody>
          <a:bodyPr wrap="square" rtlCol="0">
            <a:spAutoFit/>
          </a:bodyPr>
          <a:lstStyle/>
          <a:p>
            <a:pPr algn="ctr"/>
            <a:r>
              <a:rPr lang="en-US" dirty="0">
                <a:solidFill>
                  <a:schemeClr val="tx2"/>
                </a:solidFill>
              </a:rPr>
              <a:t>Canonical-</a:t>
            </a:r>
            <a:r>
              <a:rPr lang="en-US" dirty="0" err="1">
                <a:solidFill>
                  <a:schemeClr val="tx2"/>
                </a:solidFill>
              </a:rPr>
              <a:t>ization</a:t>
            </a:r>
            <a:endParaRPr lang="en-US" dirty="0">
              <a:solidFill>
                <a:schemeClr val="tx2"/>
              </a:solidFill>
            </a:endParaRPr>
          </a:p>
        </p:txBody>
      </p:sp>
      <p:sp>
        <p:nvSpPr>
          <p:cNvPr id="77" name="Right Arrow 370">
            <a:extLst>
              <a:ext uri="{FF2B5EF4-FFF2-40B4-BE49-F238E27FC236}">
                <a16:creationId xmlns:a16="http://schemas.microsoft.com/office/drawing/2014/main" id="{927B5F20-1BD9-4B41-A15B-218DC8E4CCC1}"/>
              </a:ext>
            </a:extLst>
          </p:cNvPr>
          <p:cNvSpPr/>
          <p:nvPr/>
        </p:nvSpPr>
        <p:spPr bwMode="auto">
          <a:xfrm>
            <a:off x="6263471" y="1949392"/>
            <a:ext cx="690414"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78" name="Right Arrow 372">
            <a:extLst>
              <a:ext uri="{FF2B5EF4-FFF2-40B4-BE49-F238E27FC236}">
                <a16:creationId xmlns:a16="http://schemas.microsoft.com/office/drawing/2014/main" id="{0868BE61-6714-46FF-BE13-0AF2D64D0125}"/>
              </a:ext>
            </a:extLst>
          </p:cNvPr>
          <p:cNvSpPr/>
          <p:nvPr/>
        </p:nvSpPr>
        <p:spPr bwMode="auto">
          <a:xfrm>
            <a:off x="1128519" y="1894035"/>
            <a:ext cx="523061"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79" name="Right Arrow 373">
            <a:extLst>
              <a:ext uri="{FF2B5EF4-FFF2-40B4-BE49-F238E27FC236}">
                <a16:creationId xmlns:a16="http://schemas.microsoft.com/office/drawing/2014/main" id="{913CB649-8550-46E1-A0C4-34471FD5429D}"/>
              </a:ext>
            </a:extLst>
          </p:cNvPr>
          <p:cNvSpPr/>
          <p:nvPr/>
        </p:nvSpPr>
        <p:spPr bwMode="auto">
          <a:xfrm>
            <a:off x="3472510" y="1949392"/>
            <a:ext cx="690414"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80" name="Right Arrow 374">
            <a:extLst>
              <a:ext uri="{FF2B5EF4-FFF2-40B4-BE49-F238E27FC236}">
                <a16:creationId xmlns:a16="http://schemas.microsoft.com/office/drawing/2014/main" id="{61B42E5E-45E8-4DF5-B28E-AA529ADEBC7B}"/>
              </a:ext>
            </a:extLst>
          </p:cNvPr>
          <p:cNvSpPr/>
          <p:nvPr/>
        </p:nvSpPr>
        <p:spPr bwMode="auto">
          <a:xfrm>
            <a:off x="2211998" y="1917093"/>
            <a:ext cx="624482"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Arial" charset="0"/>
            </a:endParaRPr>
          </a:p>
        </p:txBody>
      </p:sp>
      <p:sp>
        <p:nvSpPr>
          <p:cNvPr id="81" name="TextBox 80">
            <a:extLst>
              <a:ext uri="{FF2B5EF4-FFF2-40B4-BE49-F238E27FC236}">
                <a16:creationId xmlns:a16="http://schemas.microsoft.com/office/drawing/2014/main" id="{506D55C4-F279-4AF6-A88A-7CC3269506FE}"/>
              </a:ext>
            </a:extLst>
          </p:cNvPr>
          <p:cNvSpPr txBox="1"/>
          <p:nvPr/>
        </p:nvSpPr>
        <p:spPr>
          <a:xfrm>
            <a:off x="716628" y="823448"/>
            <a:ext cx="1191823" cy="369332"/>
          </a:xfrm>
          <a:prstGeom prst="rect">
            <a:avLst/>
          </a:prstGeom>
          <a:noFill/>
        </p:spPr>
        <p:txBody>
          <a:bodyPr wrap="square" rtlCol="0">
            <a:spAutoFit/>
          </a:bodyPr>
          <a:lstStyle/>
          <a:p>
            <a:pPr algn="ctr"/>
            <a:r>
              <a:rPr lang="en-US" dirty="0">
                <a:solidFill>
                  <a:schemeClr val="tx2"/>
                </a:solidFill>
              </a:rPr>
              <a:t>Search</a:t>
            </a:r>
          </a:p>
        </p:txBody>
      </p:sp>
      <p:pic>
        <p:nvPicPr>
          <p:cNvPr id="82" name="Picture 2" descr="http://clipart-library.com/image_gallery/27292.jpg">
            <a:extLst>
              <a:ext uri="{FF2B5EF4-FFF2-40B4-BE49-F238E27FC236}">
                <a16:creationId xmlns:a16="http://schemas.microsoft.com/office/drawing/2014/main" id="{82BA44C1-83CE-4495-9172-68D67472A9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723" y="2054956"/>
            <a:ext cx="768629" cy="585726"/>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96E5BC1F-B1E8-4EF6-B396-9848F51CA6FB}"/>
              </a:ext>
            </a:extLst>
          </p:cNvPr>
          <p:cNvGrpSpPr/>
          <p:nvPr/>
        </p:nvGrpSpPr>
        <p:grpSpPr>
          <a:xfrm>
            <a:off x="8396855" y="1617837"/>
            <a:ext cx="571846" cy="746805"/>
            <a:chOff x="6286500" y="3956840"/>
            <a:chExt cx="457200" cy="609600"/>
          </a:xfrm>
        </p:grpSpPr>
        <p:sp>
          <p:nvSpPr>
            <p:cNvPr id="84" name="Rectangle 83">
              <a:extLst>
                <a:ext uri="{FF2B5EF4-FFF2-40B4-BE49-F238E27FC236}">
                  <a16:creationId xmlns:a16="http://schemas.microsoft.com/office/drawing/2014/main" id="{E084068B-120C-4141-AE6E-52B352EB7D02}"/>
                </a:ext>
              </a:extLst>
            </p:cNvPr>
            <p:cNvSpPr/>
            <p:nvPr/>
          </p:nvSpPr>
          <p:spPr bwMode="auto">
            <a:xfrm>
              <a:off x="6286500" y="3956840"/>
              <a:ext cx="457200" cy="609600"/>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nvGrpSpPr>
            <p:cNvPr id="85" name="Group 84">
              <a:extLst>
                <a:ext uri="{FF2B5EF4-FFF2-40B4-BE49-F238E27FC236}">
                  <a16:creationId xmlns:a16="http://schemas.microsoft.com/office/drawing/2014/main" id="{C3BC2030-B680-4416-BC60-90FA9B69E670}"/>
                </a:ext>
              </a:extLst>
            </p:cNvPr>
            <p:cNvGrpSpPr/>
            <p:nvPr/>
          </p:nvGrpSpPr>
          <p:grpSpPr>
            <a:xfrm>
              <a:off x="6324600" y="3995970"/>
              <a:ext cx="76200" cy="502508"/>
              <a:chOff x="6324600" y="3995970"/>
              <a:chExt cx="381000" cy="502508"/>
            </a:xfrm>
          </p:grpSpPr>
          <p:cxnSp>
            <p:nvCxnSpPr>
              <p:cNvPr id="116" name="Straight Connector 115">
                <a:extLst>
                  <a:ext uri="{FF2B5EF4-FFF2-40B4-BE49-F238E27FC236}">
                    <a16:creationId xmlns:a16="http://schemas.microsoft.com/office/drawing/2014/main" id="{691F4260-AEC7-40C0-BE79-BF85E7E4C8E1}"/>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18B32CA-FE07-4935-B31E-852BE99A755C}"/>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790C64F8-CD63-49F3-A63E-48903311E1EA}"/>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787F2E85-90F8-4AD0-A2A5-244DDD9B417D}"/>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A6B642BF-F16D-4111-A3CF-2DEB76443B37}"/>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BB24DD96-7AF3-4016-ADB4-965345ABF411}"/>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C3298C1B-EB5F-4EB3-AA5F-FAC65C040317}"/>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499F9AE8-DDF7-4D08-AD68-3B4BBA8F04D6}"/>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CB434560-2271-4516-9153-EA6BCE0A1A14}"/>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68C3DC82-E8EF-48D8-A3C2-FD4828096F3E}"/>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D11412CA-D52D-4A7A-A2D7-B468B0CD66F4}"/>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E2A573BC-144A-4622-9B75-CDE74C73F41A}"/>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13CE46EC-091A-4AB0-9E90-DD85F08EC80E}"/>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B219E269-C8E6-49D6-93DD-98C0D63C8A80}"/>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86" name="Group 85">
              <a:extLst>
                <a:ext uri="{FF2B5EF4-FFF2-40B4-BE49-F238E27FC236}">
                  <a16:creationId xmlns:a16="http://schemas.microsoft.com/office/drawing/2014/main" id="{FF88A22B-1101-48EC-8ABD-DBF1236E996C}"/>
                </a:ext>
              </a:extLst>
            </p:cNvPr>
            <p:cNvGrpSpPr/>
            <p:nvPr/>
          </p:nvGrpSpPr>
          <p:grpSpPr>
            <a:xfrm>
              <a:off x="6477000" y="3995970"/>
              <a:ext cx="76200" cy="502508"/>
              <a:chOff x="6324600" y="3995970"/>
              <a:chExt cx="381000" cy="502508"/>
            </a:xfrm>
          </p:grpSpPr>
          <p:cxnSp>
            <p:nvCxnSpPr>
              <p:cNvPr id="102" name="Straight Connector 101">
                <a:extLst>
                  <a:ext uri="{FF2B5EF4-FFF2-40B4-BE49-F238E27FC236}">
                    <a16:creationId xmlns:a16="http://schemas.microsoft.com/office/drawing/2014/main" id="{0E2202D6-0C56-4589-A8BE-F63976F0E7AC}"/>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C39C385D-C747-47E6-84DD-9354171D9C26}"/>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7AD97111-EF57-4D23-91FD-84F3500B732D}"/>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B771CC-ADD5-449D-8B2A-E46EBA8C3107}"/>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791FF588-BE17-4270-B20E-6DB014CA62D0}"/>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874A5765-D0D3-4659-A411-8431295FEA49}"/>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2A2D15A2-0968-4ADA-AC75-74C28BC369DC}"/>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C1ACB37C-1336-4F2A-AC6B-BD0689896396}"/>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AA12C39E-EFE5-4CF5-BE5E-40BBDC9F1AF8}"/>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00A82733-5DD3-48C2-8332-316218CADD53}"/>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C32B3CF4-6378-4600-808F-AF0A3B9EDF64}"/>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1088F1D0-0E2A-40C0-B8D6-BE1194A65D40}"/>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1654F74A-A332-40DC-97FB-5FEC1A372D0E}"/>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8A7C84C6-71D6-454A-9325-F629BB400207}"/>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898EE05B-F79E-4C1B-9977-5DE7EB54B926}"/>
                </a:ext>
              </a:extLst>
            </p:cNvPr>
            <p:cNvGrpSpPr/>
            <p:nvPr/>
          </p:nvGrpSpPr>
          <p:grpSpPr>
            <a:xfrm>
              <a:off x="6616158" y="3995970"/>
              <a:ext cx="76200" cy="502508"/>
              <a:chOff x="6324600" y="3995970"/>
              <a:chExt cx="381000" cy="502508"/>
            </a:xfrm>
          </p:grpSpPr>
          <p:cxnSp>
            <p:nvCxnSpPr>
              <p:cNvPr id="88" name="Straight Connector 87">
                <a:extLst>
                  <a:ext uri="{FF2B5EF4-FFF2-40B4-BE49-F238E27FC236}">
                    <a16:creationId xmlns:a16="http://schemas.microsoft.com/office/drawing/2014/main" id="{FFFD314E-48C0-4E6F-A780-2D6469F93404}"/>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3BA09F54-23C6-4280-B970-EBC8F16AABF5}"/>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C7C483D6-0194-4244-8AEA-F900591B1795}"/>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4CDF6571-6E23-4779-B878-6A1299663612}"/>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FC6AA78E-DBF2-4151-976A-91E593710D37}"/>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25C043A-F2AA-4443-BE57-088C4FB0BECC}"/>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19B24D4-B2CE-4119-929F-F9E80465E390}"/>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26BD9F3F-3665-409D-9B3A-9D018B265647}"/>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E3EFF43-D77E-4AB2-872F-C3C8CC02C96C}"/>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416268EA-028C-4EC8-9F5A-AF7636E0930D}"/>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630D8120-793A-4672-8FFD-234527E9550F}"/>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0C416BD0-F880-462B-8496-44441AAA6599}"/>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826EA948-74EE-4474-BB23-497C7C60C2B3}"/>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26B80A49-AF00-408E-B09A-6F1455619647}"/>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grpSp>
        <p:nvGrpSpPr>
          <p:cNvPr id="130" name="Group 129">
            <a:extLst>
              <a:ext uri="{FF2B5EF4-FFF2-40B4-BE49-F238E27FC236}">
                <a16:creationId xmlns:a16="http://schemas.microsoft.com/office/drawing/2014/main" id="{782C6167-0A11-4AAA-AA00-C1D373D55969}"/>
              </a:ext>
            </a:extLst>
          </p:cNvPr>
          <p:cNvGrpSpPr/>
          <p:nvPr/>
        </p:nvGrpSpPr>
        <p:grpSpPr>
          <a:xfrm>
            <a:off x="7037562" y="1630256"/>
            <a:ext cx="571846" cy="746805"/>
            <a:chOff x="6286500" y="3956840"/>
            <a:chExt cx="457200" cy="609600"/>
          </a:xfrm>
        </p:grpSpPr>
        <p:sp>
          <p:nvSpPr>
            <p:cNvPr id="131" name="Rectangle 130">
              <a:extLst>
                <a:ext uri="{FF2B5EF4-FFF2-40B4-BE49-F238E27FC236}">
                  <a16:creationId xmlns:a16="http://schemas.microsoft.com/office/drawing/2014/main" id="{1F4F8543-D603-4FCC-88D6-27FA8E5019EC}"/>
                </a:ext>
              </a:extLst>
            </p:cNvPr>
            <p:cNvSpPr/>
            <p:nvPr/>
          </p:nvSpPr>
          <p:spPr bwMode="auto">
            <a:xfrm>
              <a:off x="6286500" y="3956840"/>
              <a:ext cx="457200" cy="609600"/>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nvGrpSpPr>
            <p:cNvPr id="132" name="Group 131">
              <a:extLst>
                <a:ext uri="{FF2B5EF4-FFF2-40B4-BE49-F238E27FC236}">
                  <a16:creationId xmlns:a16="http://schemas.microsoft.com/office/drawing/2014/main" id="{71F11117-8B0F-4340-BA40-0B8AA4DC8EFA}"/>
                </a:ext>
              </a:extLst>
            </p:cNvPr>
            <p:cNvGrpSpPr/>
            <p:nvPr/>
          </p:nvGrpSpPr>
          <p:grpSpPr>
            <a:xfrm>
              <a:off x="6324600" y="3995970"/>
              <a:ext cx="76200" cy="502508"/>
              <a:chOff x="6324600" y="3995970"/>
              <a:chExt cx="381000" cy="502508"/>
            </a:xfrm>
          </p:grpSpPr>
          <p:cxnSp>
            <p:nvCxnSpPr>
              <p:cNvPr id="163" name="Straight Connector 162">
                <a:extLst>
                  <a:ext uri="{FF2B5EF4-FFF2-40B4-BE49-F238E27FC236}">
                    <a16:creationId xmlns:a16="http://schemas.microsoft.com/office/drawing/2014/main" id="{18C64CEC-11DA-49BB-9E3B-EAC4AD09C5C8}"/>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08E67518-B302-4320-A996-481CBCE44DCB}"/>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2E9765C6-59FC-4E82-9DFB-8E5B4526F310}"/>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FA56A07A-E086-4426-8995-C67009755F1C}"/>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9C940DA5-A0E9-41F8-8E40-450F101A2423}"/>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0E710873-8CEC-4FD6-88C8-2EC3D76DD21F}"/>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C8770A89-3D5A-4F78-B27D-0F3A749EFF3C}"/>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A55DE82A-8E8C-4CED-B260-D69DF3D075BC}"/>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517B8688-36E5-48B4-8A17-E2A6BE466E90}"/>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28E955C9-C2D5-4C73-8877-9D96B139AC45}"/>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1634A9F7-E75D-4512-98E0-5F63ED96AB3C}"/>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695DB60-4D94-423B-A001-602EAEDA68B2}"/>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651E104B-5FA9-4140-872B-078693AE29C6}"/>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C46F7FC3-1F76-4C2E-8FAD-87DAD8D4A5C1}"/>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2EB6BF5B-6509-48A8-856E-1C25316C70D5}"/>
                </a:ext>
              </a:extLst>
            </p:cNvPr>
            <p:cNvGrpSpPr/>
            <p:nvPr/>
          </p:nvGrpSpPr>
          <p:grpSpPr>
            <a:xfrm>
              <a:off x="6477000" y="3995970"/>
              <a:ext cx="76200" cy="502508"/>
              <a:chOff x="6324600" y="3995970"/>
              <a:chExt cx="381000" cy="502508"/>
            </a:xfrm>
          </p:grpSpPr>
          <p:cxnSp>
            <p:nvCxnSpPr>
              <p:cNvPr id="149" name="Straight Connector 148">
                <a:extLst>
                  <a:ext uri="{FF2B5EF4-FFF2-40B4-BE49-F238E27FC236}">
                    <a16:creationId xmlns:a16="http://schemas.microsoft.com/office/drawing/2014/main" id="{BC476BAE-7017-45C2-ADD8-C23AF5F1D47D}"/>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CCFE3A0B-C6EA-4384-971A-AC205C2354EF}"/>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7C7C9DF-81AB-44F1-8DBB-42D778168B0D}"/>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7D892246-B7D3-4AD2-AAB8-BB66B980125A}"/>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513C96F0-2F59-44CE-90E9-D49D22FAD7E8}"/>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A2301908-BB42-4802-95CF-D2A96897FB43}"/>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D20FC4CD-960C-490A-8C9B-553C4E2AD9D8}"/>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80BF884A-6206-4324-A265-B40DD0C2C494}"/>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10F178B5-9A98-4505-8A32-753658C90C12}"/>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92DBC80D-0073-4F5A-9FB4-6D2C36FEB241}"/>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471AD0BA-7ED0-45E2-A147-C1BC6C58BC15}"/>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620696EB-1A44-4E3A-9EE5-EA8D19C437CD}"/>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A3C98561-32D8-4BF7-AAAF-2C1DE59FAE6A}"/>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5F9D226B-4508-4EA0-88D1-7D927155B308}"/>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134" name="Group 133">
              <a:extLst>
                <a:ext uri="{FF2B5EF4-FFF2-40B4-BE49-F238E27FC236}">
                  <a16:creationId xmlns:a16="http://schemas.microsoft.com/office/drawing/2014/main" id="{1E5CA159-27AF-4E87-B27D-8E8F102BF9DA}"/>
                </a:ext>
              </a:extLst>
            </p:cNvPr>
            <p:cNvGrpSpPr/>
            <p:nvPr/>
          </p:nvGrpSpPr>
          <p:grpSpPr>
            <a:xfrm>
              <a:off x="6616158" y="3995970"/>
              <a:ext cx="76200" cy="502508"/>
              <a:chOff x="6324600" y="3995970"/>
              <a:chExt cx="381000" cy="502508"/>
            </a:xfrm>
          </p:grpSpPr>
          <p:cxnSp>
            <p:nvCxnSpPr>
              <p:cNvPr id="135" name="Straight Connector 134">
                <a:extLst>
                  <a:ext uri="{FF2B5EF4-FFF2-40B4-BE49-F238E27FC236}">
                    <a16:creationId xmlns:a16="http://schemas.microsoft.com/office/drawing/2014/main" id="{6BDF89DB-7584-4AA2-B947-B7803EA2EAAA}"/>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1A42CCF5-D3CD-49C4-B455-0A9BABB13933}"/>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2980D769-13B2-4F05-AC95-455312F6AEB1}"/>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CD00BD2C-8088-42E3-B4E0-A8ECB565BDA6}"/>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9E993C14-933E-44C2-B512-666673915C49}"/>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B122D7E4-6AA8-43AE-AE17-1019BE3BB2B3}"/>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53322FF6-0205-4519-96F7-3050A3AACEAC}"/>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6B3F69A7-B47B-43FC-80ED-DDAE099ECE1C}"/>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2D14D25C-301F-44F4-BC10-7FE13AB1C808}"/>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F1697D29-25A2-4440-9D4B-6035820172F9}"/>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82B97C1-FC66-4EA0-B23B-211E8E276407}"/>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DA595764-C1EF-427F-AE22-C3762423342A}"/>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C3F99948-FDEC-4295-831A-E0E66A4AF2A5}"/>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D4B0BC48-7156-4E98-9E76-9B428AFC5B83}"/>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grpSp>
        <p:nvGrpSpPr>
          <p:cNvPr id="177" name="Group 176">
            <a:extLst>
              <a:ext uri="{FF2B5EF4-FFF2-40B4-BE49-F238E27FC236}">
                <a16:creationId xmlns:a16="http://schemas.microsoft.com/office/drawing/2014/main" id="{07332612-D31D-4118-A899-F37536000049}"/>
              </a:ext>
            </a:extLst>
          </p:cNvPr>
          <p:cNvGrpSpPr/>
          <p:nvPr/>
        </p:nvGrpSpPr>
        <p:grpSpPr>
          <a:xfrm>
            <a:off x="5652253" y="1640083"/>
            <a:ext cx="571846" cy="746805"/>
            <a:chOff x="6286500" y="3956840"/>
            <a:chExt cx="457200" cy="609600"/>
          </a:xfrm>
        </p:grpSpPr>
        <p:sp>
          <p:nvSpPr>
            <p:cNvPr id="178" name="Rectangle 177">
              <a:extLst>
                <a:ext uri="{FF2B5EF4-FFF2-40B4-BE49-F238E27FC236}">
                  <a16:creationId xmlns:a16="http://schemas.microsoft.com/office/drawing/2014/main" id="{55059DE1-B4A1-49BC-A4DF-9E2B0789E1AF}"/>
                </a:ext>
              </a:extLst>
            </p:cNvPr>
            <p:cNvSpPr/>
            <p:nvPr/>
          </p:nvSpPr>
          <p:spPr bwMode="auto">
            <a:xfrm>
              <a:off x="6286500" y="3956840"/>
              <a:ext cx="457200" cy="609600"/>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nvGrpSpPr>
            <p:cNvPr id="179" name="Group 178">
              <a:extLst>
                <a:ext uri="{FF2B5EF4-FFF2-40B4-BE49-F238E27FC236}">
                  <a16:creationId xmlns:a16="http://schemas.microsoft.com/office/drawing/2014/main" id="{849110AA-CB69-4C24-B281-E3932CEBF8C5}"/>
                </a:ext>
              </a:extLst>
            </p:cNvPr>
            <p:cNvGrpSpPr/>
            <p:nvPr/>
          </p:nvGrpSpPr>
          <p:grpSpPr>
            <a:xfrm>
              <a:off x="6324600" y="3995970"/>
              <a:ext cx="76200" cy="502508"/>
              <a:chOff x="6324600" y="3995970"/>
              <a:chExt cx="381000" cy="502508"/>
            </a:xfrm>
          </p:grpSpPr>
          <p:cxnSp>
            <p:nvCxnSpPr>
              <p:cNvPr id="210" name="Straight Connector 209">
                <a:extLst>
                  <a:ext uri="{FF2B5EF4-FFF2-40B4-BE49-F238E27FC236}">
                    <a16:creationId xmlns:a16="http://schemas.microsoft.com/office/drawing/2014/main" id="{F909DEEA-B457-4F09-9D54-7B8D18B8B56E}"/>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E6C9F4AE-99EA-4E25-BB52-67D3D8726A79}"/>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E9F26A7-ABE5-433D-B443-E07174C3170C}"/>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91F60A5-4913-4396-98C1-CA87AAFC2D67}"/>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670996F7-7E47-45ED-9F1A-E5AB48D598EB}"/>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CE63AD84-CF19-4945-8387-7D5E60E95621}"/>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062B8FD4-EC34-4C15-96D3-1AF918644672}"/>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9F1BE100-26A7-49FE-84E0-18A5F5E3CA36}"/>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D7E05201-5C53-461C-8658-936EE9D30281}"/>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4E20FFE5-B7EA-4903-85A8-8B91C9B45610}"/>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CCA80203-534C-4C4A-95B7-F23EE6A97747}"/>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9393863E-AAA0-400D-915A-C5E88863F4A1}"/>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DA77D0E2-F163-455B-AB3B-79F018826C1E}"/>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8CAE6A56-04DB-4D99-A321-595CCF475C4C}"/>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180" name="Group 179">
              <a:extLst>
                <a:ext uri="{FF2B5EF4-FFF2-40B4-BE49-F238E27FC236}">
                  <a16:creationId xmlns:a16="http://schemas.microsoft.com/office/drawing/2014/main" id="{8A2ACEDB-56F4-4FC2-A44B-48A143E6DE4F}"/>
                </a:ext>
              </a:extLst>
            </p:cNvPr>
            <p:cNvGrpSpPr/>
            <p:nvPr/>
          </p:nvGrpSpPr>
          <p:grpSpPr>
            <a:xfrm>
              <a:off x="6477000" y="3995970"/>
              <a:ext cx="76200" cy="502508"/>
              <a:chOff x="6324600" y="3995970"/>
              <a:chExt cx="381000" cy="502508"/>
            </a:xfrm>
          </p:grpSpPr>
          <p:cxnSp>
            <p:nvCxnSpPr>
              <p:cNvPr id="196" name="Straight Connector 195">
                <a:extLst>
                  <a:ext uri="{FF2B5EF4-FFF2-40B4-BE49-F238E27FC236}">
                    <a16:creationId xmlns:a16="http://schemas.microsoft.com/office/drawing/2014/main" id="{8F56272A-FDA0-4EC5-93FA-6ED285100665}"/>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FE4D427C-6FD0-44B9-BE70-5387CD713CD7}"/>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6B38B37E-9A59-4AD6-BA0B-D6EAE417598B}"/>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B5253174-B257-491A-8337-9015805B7C69}"/>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EE65BEBA-3E92-4E35-8786-B6888A14D02A}"/>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19CD35A4-E59E-47E7-8E07-343D71035C4B}"/>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2370E39F-8999-4D9F-AC6B-AA5E2B8CB15B}"/>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09F88285-C519-4BA4-902B-CA90640638C0}"/>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92A46035-ED97-426D-81F6-2EC50E35B5B5}"/>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335B0932-7CB9-4945-9E98-A482CCD591C5}"/>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9C4EE7F8-C278-4772-AE2B-2B5DEC38C057}"/>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5D7F521F-EF57-49D6-A601-37D8642CD354}"/>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2BDA62E8-10F5-4ECC-930B-DB8C50941A24}"/>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5DC98244-18D5-4404-B13A-86C561D1ECFC}"/>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5FCD6B96-3528-4578-AD44-8034F6DC76E4}"/>
                </a:ext>
              </a:extLst>
            </p:cNvPr>
            <p:cNvGrpSpPr/>
            <p:nvPr/>
          </p:nvGrpSpPr>
          <p:grpSpPr>
            <a:xfrm>
              <a:off x="6616158" y="3995970"/>
              <a:ext cx="76200" cy="502508"/>
              <a:chOff x="6324600" y="3995970"/>
              <a:chExt cx="381000" cy="502508"/>
            </a:xfrm>
          </p:grpSpPr>
          <p:cxnSp>
            <p:nvCxnSpPr>
              <p:cNvPr id="182" name="Straight Connector 181">
                <a:extLst>
                  <a:ext uri="{FF2B5EF4-FFF2-40B4-BE49-F238E27FC236}">
                    <a16:creationId xmlns:a16="http://schemas.microsoft.com/office/drawing/2014/main" id="{86603C26-870A-4DAA-8648-00CB043B00D8}"/>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15CAB09C-7DAE-4798-8C09-82594B0E3F07}"/>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FABEBEFF-C54B-492D-B68F-E2A568BBF91C}"/>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325A196A-C474-4879-8A23-D2622588DC8F}"/>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2F56D2EE-C82A-4A45-959A-11B4CC44FB35}"/>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68BE16F6-AF7A-423A-BF5E-0EA8CD4267A4}"/>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34FAA960-FB68-40F7-85B3-FD064E19168D}"/>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2D4B4406-5437-4F29-AB03-5916CC3D92A2}"/>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E8C637B3-C152-4CFD-A258-BF95A09A4A46}"/>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509A0823-BD12-4633-A55C-DD375A6208FA}"/>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B9183A89-C521-41C9-AF9C-6D6A2C67CE33}"/>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D7E77073-1C4A-43F3-900C-947C08C60350}"/>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0FE4EDAE-5DF4-479C-BADE-15100B496BF9}"/>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21448CEA-ADCF-4223-B87E-81371F776B89}"/>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sp>
        <p:nvSpPr>
          <p:cNvPr id="224" name="TextBox 223">
            <a:extLst>
              <a:ext uri="{FF2B5EF4-FFF2-40B4-BE49-F238E27FC236}">
                <a16:creationId xmlns:a16="http://schemas.microsoft.com/office/drawing/2014/main" id="{BAB41D9E-8890-4B0E-875F-20C4663A8E94}"/>
              </a:ext>
            </a:extLst>
          </p:cNvPr>
          <p:cNvSpPr txBox="1"/>
          <p:nvPr/>
        </p:nvSpPr>
        <p:spPr>
          <a:xfrm>
            <a:off x="5894575" y="809197"/>
            <a:ext cx="1191823" cy="646331"/>
          </a:xfrm>
          <a:prstGeom prst="rect">
            <a:avLst/>
          </a:prstGeom>
          <a:noFill/>
        </p:spPr>
        <p:txBody>
          <a:bodyPr wrap="square" rtlCol="0">
            <a:spAutoFit/>
          </a:bodyPr>
          <a:lstStyle/>
          <a:p>
            <a:pPr algn="ctr"/>
            <a:r>
              <a:rPr lang="en-US" dirty="0">
                <a:solidFill>
                  <a:schemeClr val="tx2"/>
                </a:solidFill>
              </a:rPr>
              <a:t>Regen-</a:t>
            </a:r>
            <a:r>
              <a:rPr lang="en-US" dirty="0" err="1">
                <a:solidFill>
                  <a:schemeClr val="tx2"/>
                </a:solidFill>
              </a:rPr>
              <a:t>eration</a:t>
            </a:r>
            <a:endParaRPr lang="en-US" dirty="0">
              <a:solidFill>
                <a:schemeClr val="tx2"/>
              </a:solidFill>
            </a:endParaRPr>
          </a:p>
        </p:txBody>
      </p:sp>
      <p:sp>
        <p:nvSpPr>
          <p:cNvPr id="225" name="TextBox 224">
            <a:extLst>
              <a:ext uri="{FF2B5EF4-FFF2-40B4-BE49-F238E27FC236}">
                <a16:creationId xmlns:a16="http://schemas.microsoft.com/office/drawing/2014/main" id="{35FF1CAE-9C7B-435B-BED5-CD4120B07C6F}"/>
              </a:ext>
            </a:extLst>
          </p:cNvPr>
          <p:cNvSpPr txBox="1"/>
          <p:nvPr/>
        </p:nvSpPr>
        <p:spPr>
          <a:xfrm>
            <a:off x="3133380" y="742734"/>
            <a:ext cx="1343696" cy="646331"/>
          </a:xfrm>
          <a:prstGeom prst="rect">
            <a:avLst/>
          </a:prstGeom>
          <a:noFill/>
        </p:spPr>
        <p:txBody>
          <a:bodyPr wrap="square" rtlCol="0">
            <a:spAutoFit/>
          </a:bodyPr>
          <a:lstStyle/>
          <a:p>
            <a:pPr algn="ctr"/>
            <a:r>
              <a:rPr lang="en-US" dirty="0">
                <a:solidFill>
                  <a:schemeClr val="tx2"/>
                </a:solidFill>
              </a:rPr>
              <a:t>Headword</a:t>
            </a:r>
          </a:p>
          <a:p>
            <a:pPr algn="ctr"/>
            <a:r>
              <a:rPr lang="en-US" dirty="0">
                <a:solidFill>
                  <a:schemeClr val="tx2"/>
                </a:solidFill>
              </a:rPr>
              <a:t>Extraction</a:t>
            </a:r>
          </a:p>
        </p:txBody>
      </p:sp>
      <p:grpSp>
        <p:nvGrpSpPr>
          <p:cNvPr id="226" name="Group 225">
            <a:extLst>
              <a:ext uri="{FF2B5EF4-FFF2-40B4-BE49-F238E27FC236}">
                <a16:creationId xmlns:a16="http://schemas.microsoft.com/office/drawing/2014/main" id="{DF63931D-5E08-48BA-B103-FF6850D138E4}"/>
              </a:ext>
            </a:extLst>
          </p:cNvPr>
          <p:cNvGrpSpPr/>
          <p:nvPr/>
        </p:nvGrpSpPr>
        <p:grpSpPr>
          <a:xfrm>
            <a:off x="4176210" y="1644914"/>
            <a:ext cx="571846" cy="746805"/>
            <a:chOff x="6286500" y="3956840"/>
            <a:chExt cx="457200" cy="609600"/>
          </a:xfrm>
        </p:grpSpPr>
        <p:sp>
          <p:nvSpPr>
            <p:cNvPr id="227" name="Rectangle 226">
              <a:extLst>
                <a:ext uri="{FF2B5EF4-FFF2-40B4-BE49-F238E27FC236}">
                  <a16:creationId xmlns:a16="http://schemas.microsoft.com/office/drawing/2014/main" id="{1D2F2E9E-EA68-492D-8BF6-BA5B9C63DD40}"/>
                </a:ext>
              </a:extLst>
            </p:cNvPr>
            <p:cNvSpPr/>
            <p:nvPr/>
          </p:nvSpPr>
          <p:spPr bwMode="auto">
            <a:xfrm>
              <a:off x="6286500" y="3956840"/>
              <a:ext cx="457200" cy="609600"/>
            </a:xfrm>
            <a:prstGeom prst="rect">
              <a:avLst/>
            </a:prstGeom>
            <a:solidFill>
              <a:schemeClr val="bg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nvGrpSpPr>
            <p:cNvPr id="228" name="Group 227">
              <a:extLst>
                <a:ext uri="{FF2B5EF4-FFF2-40B4-BE49-F238E27FC236}">
                  <a16:creationId xmlns:a16="http://schemas.microsoft.com/office/drawing/2014/main" id="{3AF00118-A819-42D3-AA84-2789C3A4CD87}"/>
                </a:ext>
              </a:extLst>
            </p:cNvPr>
            <p:cNvGrpSpPr/>
            <p:nvPr/>
          </p:nvGrpSpPr>
          <p:grpSpPr>
            <a:xfrm>
              <a:off x="6324600" y="3995970"/>
              <a:ext cx="76200" cy="502508"/>
              <a:chOff x="6324600" y="3995970"/>
              <a:chExt cx="381000" cy="502508"/>
            </a:xfrm>
          </p:grpSpPr>
          <p:cxnSp>
            <p:nvCxnSpPr>
              <p:cNvPr id="259" name="Straight Connector 258">
                <a:extLst>
                  <a:ext uri="{FF2B5EF4-FFF2-40B4-BE49-F238E27FC236}">
                    <a16:creationId xmlns:a16="http://schemas.microsoft.com/office/drawing/2014/main" id="{2CB4E58C-9844-48D3-9132-29C69654DF4A}"/>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F22D7-6F4F-4A73-845F-6478A5EA47F2}"/>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1F19A2A0-9D4B-4243-A2B7-BD8D3C89C8A7}"/>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F30AC146-97DA-4E00-89F7-DDBF2EB4714C}"/>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22AEC0E3-2F17-45EE-8BE7-3458D17F8E88}"/>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0B0D43C8-BA46-4843-B4DE-F56D0BA9EF99}"/>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74FFAC9E-80A6-41FD-B68D-FBDA6FF13AE2}"/>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6" name="Straight Connector 265">
                <a:extLst>
                  <a:ext uri="{FF2B5EF4-FFF2-40B4-BE49-F238E27FC236}">
                    <a16:creationId xmlns:a16="http://schemas.microsoft.com/office/drawing/2014/main" id="{8C25E163-2E9F-4E89-B092-1B285796AD0F}"/>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7" name="Straight Connector 266">
                <a:extLst>
                  <a:ext uri="{FF2B5EF4-FFF2-40B4-BE49-F238E27FC236}">
                    <a16:creationId xmlns:a16="http://schemas.microsoft.com/office/drawing/2014/main" id="{2A268A6F-505F-4F9A-A4C1-2FD5391965F0}"/>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9864D42F-1486-4797-A9B0-C3196969DC52}"/>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92B14CFE-1A99-4BC4-BBAC-84A3AB4254A0}"/>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8EA9226-281F-418C-86FE-CF004A1BD790}"/>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7DD0A5E8-48FD-4A82-A572-408D4D1A9D91}"/>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DB13F45B-C3F9-4606-84A0-6C3B861C48F0}"/>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229" name="Group 228">
              <a:extLst>
                <a:ext uri="{FF2B5EF4-FFF2-40B4-BE49-F238E27FC236}">
                  <a16:creationId xmlns:a16="http://schemas.microsoft.com/office/drawing/2014/main" id="{D41DF835-E346-4B4C-A23F-3ED19348E322}"/>
                </a:ext>
              </a:extLst>
            </p:cNvPr>
            <p:cNvGrpSpPr/>
            <p:nvPr/>
          </p:nvGrpSpPr>
          <p:grpSpPr>
            <a:xfrm>
              <a:off x="6477000" y="3995970"/>
              <a:ext cx="76200" cy="502508"/>
              <a:chOff x="6324600" y="3995970"/>
              <a:chExt cx="381000" cy="502508"/>
            </a:xfrm>
          </p:grpSpPr>
          <p:cxnSp>
            <p:nvCxnSpPr>
              <p:cNvPr id="245" name="Straight Connector 244">
                <a:extLst>
                  <a:ext uri="{FF2B5EF4-FFF2-40B4-BE49-F238E27FC236}">
                    <a16:creationId xmlns:a16="http://schemas.microsoft.com/office/drawing/2014/main" id="{7180B2D9-DA94-41CB-AA90-8AB9F53FD6E3}"/>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F055DEA3-538E-4A3E-9ACF-A4E16241DA9C}"/>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F1EA456D-B5AD-41A3-98E6-F5490E5DECB9}"/>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1BD0DBA3-33D0-4D9E-86FA-53305D082672}"/>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B201C9A2-65CE-4900-B37B-2246945DBF7B}"/>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72A199B8-A257-4132-8FFD-2CD24EC1FA46}"/>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30F1D373-1E21-497D-AE10-326658551F98}"/>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35C2E0A0-0360-4019-A497-6E87638E8DED}"/>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67F7CC75-CD66-44CD-9C02-04C891794374}"/>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4" name="Straight Connector 253">
                <a:extLst>
                  <a:ext uri="{FF2B5EF4-FFF2-40B4-BE49-F238E27FC236}">
                    <a16:creationId xmlns:a16="http://schemas.microsoft.com/office/drawing/2014/main" id="{D9F0EC53-342E-4502-8F80-B153174A4B9C}"/>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E3C5CE50-C007-413A-9171-1D2E1AAEA3E4}"/>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6" name="Straight Connector 255">
                <a:extLst>
                  <a:ext uri="{FF2B5EF4-FFF2-40B4-BE49-F238E27FC236}">
                    <a16:creationId xmlns:a16="http://schemas.microsoft.com/office/drawing/2014/main" id="{DDC541E0-39B9-43DA-9B31-F6E84EBB2336}"/>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B0722240-7C92-43F9-92B6-32ECB33AC5D8}"/>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1B501C67-30E3-4819-BB14-35398CA60413}"/>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nvGrpSpPr>
            <p:cNvPr id="230" name="Group 229">
              <a:extLst>
                <a:ext uri="{FF2B5EF4-FFF2-40B4-BE49-F238E27FC236}">
                  <a16:creationId xmlns:a16="http://schemas.microsoft.com/office/drawing/2014/main" id="{DBA2F905-013E-413C-B3CA-6A255E4D561E}"/>
                </a:ext>
              </a:extLst>
            </p:cNvPr>
            <p:cNvGrpSpPr/>
            <p:nvPr/>
          </p:nvGrpSpPr>
          <p:grpSpPr>
            <a:xfrm>
              <a:off x="6616158" y="3995970"/>
              <a:ext cx="76200" cy="502508"/>
              <a:chOff x="6324600" y="3995970"/>
              <a:chExt cx="381000" cy="502508"/>
            </a:xfrm>
          </p:grpSpPr>
          <p:cxnSp>
            <p:nvCxnSpPr>
              <p:cNvPr id="231" name="Straight Connector 230">
                <a:extLst>
                  <a:ext uri="{FF2B5EF4-FFF2-40B4-BE49-F238E27FC236}">
                    <a16:creationId xmlns:a16="http://schemas.microsoft.com/office/drawing/2014/main" id="{9CAB50A1-FA3F-482B-B265-BDD4294671CB}"/>
                  </a:ext>
                </a:extLst>
              </p:cNvPr>
              <p:cNvCxnSpPr/>
              <p:nvPr/>
            </p:nvCxnSpPr>
            <p:spPr bwMode="auto">
              <a:xfrm>
                <a:off x="6324600" y="40351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A8C88613-9811-4901-9327-0601A4296120}"/>
                  </a:ext>
                </a:extLst>
              </p:cNvPr>
              <p:cNvCxnSpPr/>
              <p:nvPr/>
            </p:nvCxnSpPr>
            <p:spPr bwMode="auto">
              <a:xfrm>
                <a:off x="6324600" y="40742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FFC74993-8466-4F91-8A1C-8161F73DE60A}"/>
                  </a:ext>
                </a:extLst>
              </p:cNvPr>
              <p:cNvCxnSpPr/>
              <p:nvPr/>
            </p:nvCxnSpPr>
            <p:spPr bwMode="auto">
              <a:xfrm>
                <a:off x="6324600" y="41133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A7F3769B-AA71-488A-B408-84AB5F02337A}"/>
                  </a:ext>
                </a:extLst>
              </p:cNvPr>
              <p:cNvCxnSpPr/>
              <p:nvPr/>
            </p:nvCxnSpPr>
            <p:spPr bwMode="auto">
              <a:xfrm>
                <a:off x="6324600" y="399597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31161F43-6274-4A47-882C-6CB19A7FE728}"/>
                  </a:ext>
                </a:extLst>
              </p:cNvPr>
              <p:cNvCxnSpPr/>
              <p:nvPr/>
            </p:nvCxnSpPr>
            <p:spPr bwMode="auto">
              <a:xfrm>
                <a:off x="6324600" y="41524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70D487E6-CC12-4D85-BAA9-B8DF69ABAC10}"/>
                  </a:ext>
                </a:extLst>
              </p:cNvPr>
              <p:cNvCxnSpPr/>
              <p:nvPr/>
            </p:nvCxnSpPr>
            <p:spPr bwMode="auto">
              <a:xfrm>
                <a:off x="6324600" y="41916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148856BC-DAF2-4AE9-B33E-117EEBBD58F4}"/>
                  </a:ext>
                </a:extLst>
              </p:cNvPr>
              <p:cNvCxnSpPr/>
              <p:nvPr/>
            </p:nvCxnSpPr>
            <p:spPr bwMode="auto">
              <a:xfrm>
                <a:off x="6324600" y="423074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8" name="Straight Connector 237">
                <a:extLst>
                  <a:ext uri="{FF2B5EF4-FFF2-40B4-BE49-F238E27FC236}">
                    <a16:creationId xmlns:a16="http://schemas.microsoft.com/office/drawing/2014/main" id="{B61869A9-0EB0-4073-9FF2-033CB179B653}"/>
                  </a:ext>
                </a:extLst>
              </p:cNvPr>
              <p:cNvCxnSpPr/>
              <p:nvPr/>
            </p:nvCxnSpPr>
            <p:spPr bwMode="auto">
              <a:xfrm>
                <a:off x="6324600" y="430283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C1FF18C4-722E-431F-B44C-BCE461CB0B4F}"/>
                  </a:ext>
                </a:extLst>
              </p:cNvPr>
              <p:cNvCxnSpPr/>
              <p:nvPr/>
            </p:nvCxnSpPr>
            <p:spPr bwMode="auto">
              <a:xfrm>
                <a:off x="6324600" y="434196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6054B4F2-6F92-4F72-8DFD-BE45801F93B3}"/>
                  </a:ext>
                </a:extLst>
              </p:cNvPr>
              <p:cNvCxnSpPr/>
              <p:nvPr/>
            </p:nvCxnSpPr>
            <p:spPr bwMode="auto">
              <a:xfrm>
                <a:off x="6324600" y="438109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19420EF5-7D2F-47BD-BC82-89803A55B3C5}"/>
                  </a:ext>
                </a:extLst>
              </p:cNvPr>
              <p:cNvCxnSpPr/>
              <p:nvPr/>
            </p:nvCxnSpPr>
            <p:spPr bwMode="auto">
              <a:xfrm>
                <a:off x="6324600" y="426370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A04F2EF5-DFF7-4E06-8553-04616B4F8755}"/>
                  </a:ext>
                </a:extLst>
              </p:cNvPr>
              <p:cNvCxnSpPr/>
              <p:nvPr/>
            </p:nvCxnSpPr>
            <p:spPr bwMode="auto">
              <a:xfrm>
                <a:off x="6324600" y="442022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949C7272-9E3E-46C7-BEEF-A3F9EABE505C}"/>
                  </a:ext>
                </a:extLst>
              </p:cNvPr>
              <p:cNvCxnSpPr/>
              <p:nvPr/>
            </p:nvCxnSpPr>
            <p:spPr bwMode="auto">
              <a:xfrm>
                <a:off x="6324600" y="4459350"/>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AD9A6DD2-337C-4BA8-9DCB-B68A29301BC7}"/>
                  </a:ext>
                </a:extLst>
              </p:cNvPr>
              <p:cNvCxnSpPr/>
              <p:nvPr/>
            </p:nvCxnSpPr>
            <p:spPr bwMode="auto">
              <a:xfrm>
                <a:off x="6324600" y="4498478"/>
                <a:ext cx="381000" cy="0"/>
              </a:xfrm>
              <a:prstGeom prst="line">
                <a:avLst/>
              </a:prstGeom>
              <a:solidFill>
                <a:schemeClr val="bg1"/>
              </a:solidFill>
              <a:ln w="9525" cap="flat" cmpd="sng" algn="ctr">
                <a:solidFill>
                  <a:schemeClr val="tx1"/>
                </a:solidFill>
                <a:prstDash val="solid"/>
                <a:round/>
                <a:headEnd type="none" w="med" len="med"/>
                <a:tailEnd type="none" w="med" len="med"/>
              </a:ln>
              <a:effectLst/>
            </p:spPr>
          </p:cxnSp>
        </p:grpSp>
      </p:grpSp>
      <p:sp>
        <p:nvSpPr>
          <p:cNvPr id="273" name="Right Arrow 373">
            <a:extLst>
              <a:ext uri="{FF2B5EF4-FFF2-40B4-BE49-F238E27FC236}">
                <a16:creationId xmlns:a16="http://schemas.microsoft.com/office/drawing/2014/main" id="{8601127A-2A7C-4A57-B78E-D1BE39A60F9F}"/>
              </a:ext>
            </a:extLst>
          </p:cNvPr>
          <p:cNvSpPr/>
          <p:nvPr/>
        </p:nvSpPr>
        <p:spPr bwMode="auto">
          <a:xfrm>
            <a:off x="4849166" y="1947328"/>
            <a:ext cx="690414" cy="192787"/>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74" name="TextBox 273">
            <a:extLst>
              <a:ext uri="{FF2B5EF4-FFF2-40B4-BE49-F238E27FC236}">
                <a16:creationId xmlns:a16="http://schemas.microsoft.com/office/drawing/2014/main" id="{D0332B3C-DEE7-4556-B050-26A28CE1EF81}"/>
              </a:ext>
            </a:extLst>
          </p:cNvPr>
          <p:cNvSpPr txBox="1"/>
          <p:nvPr/>
        </p:nvSpPr>
        <p:spPr>
          <a:xfrm>
            <a:off x="4495800" y="771512"/>
            <a:ext cx="1297352" cy="646331"/>
          </a:xfrm>
          <a:prstGeom prst="rect">
            <a:avLst/>
          </a:prstGeom>
          <a:noFill/>
        </p:spPr>
        <p:txBody>
          <a:bodyPr wrap="square" rtlCol="0">
            <a:spAutoFit/>
          </a:bodyPr>
          <a:lstStyle/>
          <a:p>
            <a:pPr algn="ctr"/>
            <a:r>
              <a:rPr lang="en-US" dirty="0">
                <a:solidFill>
                  <a:schemeClr val="tx2"/>
                </a:solidFill>
              </a:rPr>
              <a:t>Scoring</a:t>
            </a:r>
          </a:p>
          <a:p>
            <a:pPr algn="ctr"/>
            <a:r>
              <a:rPr lang="en-US" dirty="0">
                <a:solidFill>
                  <a:schemeClr val="tx2"/>
                </a:solidFill>
              </a:rPr>
              <a:t>+ Filtering</a:t>
            </a:r>
          </a:p>
        </p:txBody>
      </p:sp>
      <p:sp>
        <p:nvSpPr>
          <p:cNvPr id="275" name="TextBox 274">
            <a:extLst>
              <a:ext uri="{FF2B5EF4-FFF2-40B4-BE49-F238E27FC236}">
                <a16:creationId xmlns:a16="http://schemas.microsoft.com/office/drawing/2014/main" id="{0D58E9D3-C00B-4E36-AC05-423C5620360E}"/>
              </a:ext>
            </a:extLst>
          </p:cNvPr>
          <p:cNvSpPr txBox="1"/>
          <p:nvPr/>
        </p:nvSpPr>
        <p:spPr>
          <a:xfrm>
            <a:off x="7989429" y="2439060"/>
            <a:ext cx="1082412" cy="369332"/>
          </a:xfrm>
          <a:prstGeom prst="rect">
            <a:avLst/>
          </a:prstGeom>
          <a:noFill/>
        </p:spPr>
        <p:txBody>
          <a:bodyPr wrap="none" rtlCol="0">
            <a:spAutoFit/>
          </a:bodyPr>
          <a:lstStyle/>
          <a:p>
            <a:pPr algn="l"/>
            <a:r>
              <a:rPr lang="en-US" b="0" dirty="0"/>
              <a:t>(ACL’17)</a:t>
            </a:r>
          </a:p>
        </p:txBody>
      </p:sp>
    </p:spTree>
    <p:extLst>
      <p:ext uri="{BB962C8B-B14F-4D97-AF65-F5344CB8AC3E}">
        <p14:creationId xmlns:p14="http://schemas.microsoft.com/office/powerpoint/2010/main" val="37010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lded Corner 4">
            <a:extLst>
              <a:ext uri="{FF2B5EF4-FFF2-40B4-BE49-F238E27FC236}">
                <a16:creationId xmlns:a16="http://schemas.microsoft.com/office/drawing/2014/main" id="{6CC29279-45D7-4619-868F-0F21E3D2E597}"/>
              </a:ext>
            </a:extLst>
          </p:cNvPr>
          <p:cNvSpPr/>
          <p:nvPr/>
        </p:nvSpPr>
        <p:spPr bwMode="auto">
          <a:xfrm>
            <a:off x="403574" y="3358115"/>
            <a:ext cx="7521226" cy="566107"/>
          </a:xfrm>
          <a:prstGeom prst="foldedCorner">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D78A0E18-3872-428A-8A91-FAC89FDCDE79}"/>
              </a:ext>
            </a:extLst>
          </p:cNvPr>
          <p:cNvSpPr/>
          <p:nvPr/>
        </p:nvSpPr>
        <p:spPr bwMode="auto">
          <a:xfrm>
            <a:off x="6466633" y="6248400"/>
            <a:ext cx="2677367" cy="6096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D1AA6F4-BEDD-4163-B54B-226BE66575D8}"/>
              </a:ext>
            </a:extLst>
          </p:cNvPr>
          <p:cNvSpPr>
            <a:spLocks noGrp="1"/>
          </p:cNvSpPr>
          <p:nvPr>
            <p:ph type="title"/>
          </p:nvPr>
        </p:nvSpPr>
        <p:spPr/>
        <p:txBody>
          <a:bodyPr/>
          <a:lstStyle/>
          <a:p>
            <a:r>
              <a:rPr lang="en-US" dirty="0"/>
              <a:t>2. Tuple Inference</a:t>
            </a:r>
          </a:p>
        </p:txBody>
      </p:sp>
      <p:pic>
        <p:nvPicPr>
          <p:cNvPr id="4" name="Picture 3">
            <a:extLst>
              <a:ext uri="{FF2B5EF4-FFF2-40B4-BE49-F238E27FC236}">
                <a16:creationId xmlns:a16="http://schemas.microsoft.com/office/drawing/2014/main" id="{4C578B41-CE88-4DFA-BDFF-1CBB29885D35}"/>
              </a:ext>
            </a:extLst>
          </p:cNvPr>
          <p:cNvPicPr>
            <a:picLocks noChangeAspect="1"/>
          </p:cNvPicPr>
          <p:nvPr/>
        </p:nvPicPr>
        <p:blipFill>
          <a:blip r:embed="rId2"/>
          <a:stretch>
            <a:fillRect/>
          </a:stretch>
        </p:blipFill>
        <p:spPr>
          <a:xfrm>
            <a:off x="1701346" y="677105"/>
            <a:ext cx="4642440" cy="2299560"/>
          </a:xfrm>
          <a:prstGeom prst="rect">
            <a:avLst/>
          </a:prstGeom>
        </p:spPr>
      </p:pic>
      <p:cxnSp>
        <p:nvCxnSpPr>
          <p:cNvPr id="20" name="Shape 481">
            <a:extLst>
              <a:ext uri="{FF2B5EF4-FFF2-40B4-BE49-F238E27FC236}">
                <a16:creationId xmlns:a16="http://schemas.microsoft.com/office/drawing/2014/main" id="{AA347D49-7A4E-4A73-B8ED-E8D741DDE378}"/>
              </a:ext>
            </a:extLst>
          </p:cNvPr>
          <p:cNvCxnSpPr/>
          <p:nvPr/>
        </p:nvCxnSpPr>
        <p:spPr>
          <a:xfrm>
            <a:off x="1807166" y="4339987"/>
            <a:ext cx="375900" cy="3600"/>
          </a:xfrm>
          <a:prstGeom prst="straightConnector1">
            <a:avLst/>
          </a:prstGeom>
          <a:noFill/>
          <a:ln w="9525" cap="flat" cmpd="sng">
            <a:solidFill>
              <a:srgbClr val="0C343D"/>
            </a:solidFill>
            <a:prstDash val="solid"/>
            <a:round/>
            <a:headEnd type="none" w="med" len="med"/>
            <a:tailEnd type="none" w="med" len="med"/>
          </a:ln>
        </p:spPr>
      </p:cxnSp>
      <p:cxnSp>
        <p:nvCxnSpPr>
          <p:cNvPr id="21" name="Shape 482">
            <a:extLst>
              <a:ext uri="{FF2B5EF4-FFF2-40B4-BE49-F238E27FC236}">
                <a16:creationId xmlns:a16="http://schemas.microsoft.com/office/drawing/2014/main" id="{9CBBFB73-6956-403A-A681-89C127E81B15}"/>
              </a:ext>
            </a:extLst>
          </p:cNvPr>
          <p:cNvCxnSpPr>
            <a:cxnSpLocks/>
          </p:cNvCxnSpPr>
          <p:nvPr/>
        </p:nvCxnSpPr>
        <p:spPr>
          <a:xfrm flipV="1">
            <a:off x="2183066" y="4940210"/>
            <a:ext cx="372049" cy="16394"/>
          </a:xfrm>
          <a:prstGeom prst="straightConnector1">
            <a:avLst/>
          </a:prstGeom>
          <a:noFill/>
          <a:ln w="9525" cap="flat" cmpd="sng">
            <a:solidFill>
              <a:srgbClr val="1F497D"/>
            </a:solidFill>
            <a:prstDash val="solid"/>
            <a:round/>
            <a:headEnd type="none" w="lg" len="lg"/>
            <a:tailEnd type="triangle" w="lg" len="lg"/>
          </a:ln>
        </p:spPr>
      </p:cxnSp>
      <p:sp>
        <p:nvSpPr>
          <p:cNvPr id="22" name="Shape 484">
            <a:extLst>
              <a:ext uri="{FF2B5EF4-FFF2-40B4-BE49-F238E27FC236}">
                <a16:creationId xmlns:a16="http://schemas.microsoft.com/office/drawing/2014/main" id="{4ABFED9C-71EE-4C91-93F2-9287E41915DC}"/>
              </a:ext>
            </a:extLst>
          </p:cNvPr>
          <p:cNvSpPr/>
          <p:nvPr/>
        </p:nvSpPr>
        <p:spPr>
          <a:xfrm rot="-5400000">
            <a:off x="3496816" y="4703137"/>
            <a:ext cx="1525800" cy="474300"/>
          </a:xfrm>
          <a:prstGeom prst="rect">
            <a:avLst/>
          </a:prstGeom>
          <a:solidFill>
            <a:srgbClr val="C9DAF8"/>
          </a:solidFill>
          <a:ln w="9525" cap="flat" cmpd="sng">
            <a:solidFill>
              <a:srgbClr val="E69138"/>
            </a:solidFill>
            <a:prstDash val="solid"/>
            <a:round/>
            <a:headEnd type="none" w="med" len="med"/>
            <a:tailEnd type="none" w="med" len="med"/>
          </a:ln>
        </p:spPr>
        <p:txBody>
          <a:bodyPr lIns="91425" tIns="91425" rIns="91425" bIns="91425" anchor="ctr" anchorCtr="0">
            <a:noAutofit/>
          </a:bodyPr>
          <a:lstStyle/>
          <a:p>
            <a:r>
              <a:rPr lang="en" sz="1400"/>
              <a:t>Semantic Transformation</a:t>
            </a:r>
          </a:p>
        </p:txBody>
      </p:sp>
      <p:cxnSp>
        <p:nvCxnSpPr>
          <p:cNvPr id="24" name="Shape 485">
            <a:extLst>
              <a:ext uri="{FF2B5EF4-FFF2-40B4-BE49-F238E27FC236}">
                <a16:creationId xmlns:a16="http://schemas.microsoft.com/office/drawing/2014/main" id="{CED18655-52D4-4983-97F5-31CC70F099DF}"/>
              </a:ext>
            </a:extLst>
          </p:cNvPr>
          <p:cNvCxnSpPr>
            <a:cxnSpLocks/>
            <a:stCxn id="27" idx="3"/>
            <a:endCxn id="22" idx="0"/>
          </p:cNvCxnSpPr>
          <p:nvPr/>
        </p:nvCxnSpPr>
        <p:spPr>
          <a:xfrm flipV="1">
            <a:off x="3358280" y="4940287"/>
            <a:ext cx="664286" cy="16317"/>
          </a:xfrm>
          <a:prstGeom prst="straightConnector1">
            <a:avLst/>
          </a:prstGeom>
          <a:noFill/>
          <a:ln w="9525" cap="flat" cmpd="sng">
            <a:solidFill>
              <a:srgbClr val="1F497D"/>
            </a:solidFill>
            <a:prstDash val="solid"/>
            <a:round/>
            <a:headEnd type="none" w="lg" len="lg"/>
            <a:tailEnd type="triangle" w="lg" len="lg"/>
          </a:ln>
        </p:spPr>
      </p:cxnSp>
      <p:sp>
        <p:nvSpPr>
          <p:cNvPr id="25" name="Shape 486">
            <a:extLst>
              <a:ext uri="{FF2B5EF4-FFF2-40B4-BE49-F238E27FC236}">
                <a16:creationId xmlns:a16="http://schemas.microsoft.com/office/drawing/2014/main" id="{342025DD-CA9D-4F3F-89C7-47EAD1D3CD39}"/>
              </a:ext>
            </a:extLst>
          </p:cNvPr>
          <p:cNvSpPr/>
          <p:nvPr/>
        </p:nvSpPr>
        <p:spPr>
          <a:xfrm>
            <a:off x="4813741" y="4661662"/>
            <a:ext cx="1035900" cy="557100"/>
          </a:xfrm>
          <a:prstGeom prst="rect">
            <a:avLst/>
          </a:prstGeom>
          <a:solidFill>
            <a:srgbClr val="B6D7A8"/>
          </a:solidFill>
          <a:ln w="9525" cap="flat" cmpd="sng">
            <a:solidFill>
              <a:srgbClr val="FF9900"/>
            </a:solidFill>
            <a:prstDash val="solid"/>
            <a:round/>
            <a:headEnd type="none" w="med" len="med"/>
            <a:tailEnd type="none" w="med" len="med"/>
          </a:ln>
        </p:spPr>
        <p:txBody>
          <a:bodyPr lIns="91425" tIns="91425" rIns="91425" bIns="91425" anchor="ctr" anchorCtr="0">
            <a:noAutofit/>
          </a:bodyPr>
          <a:lstStyle/>
          <a:p>
            <a:r>
              <a:rPr lang="en" sz="1400"/>
              <a:t>Semantic</a:t>
            </a:r>
          </a:p>
          <a:p>
            <a:r>
              <a:rPr lang="en" sz="1400"/>
              <a:t>Tuples</a:t>
            </a:r>
          </a:p>
        </p:txBody>
      </p:sp>
      <p:cxnSp>
        <p:nvCxnSpPr>
          <p:cNvPr id="26" name="Shape 487">
            <a:extLst>
              <a:ext uri="{FF2B5EF4-FFF2-40B4-BE49-F238E27FC236}">
                <a16:creationId xmlns:a16="http://schemas.microsoft.com/office/drawing/2014/main" id="{27DF1257-54D0-411C-A4AB-EF0AF25E03A6}"/>
              </a:ext>
            </a:extLst>
          </p:cNvPr>
          <p:cNvCxnSpPr>
            <a:stCxn id="22" idx="2"/>
            <a:endCxn id="25" idx="1"/>
          </p:cNvCxnSpPr>
          <p:nvPr/>
        </p:nvCxnSpPr>
        <p:spPr>
          <a:xfrm>
            <a:off x="4496866" y="4940287"/>
            <a:ext cx="316800" cy="0"/>
          </a:xfrm>
          <a:prstGeom prst="straightConnector1">
            <a:avLst/>
          </a:prstGeom>
          <a:noFill/>
          <a:ln w="9525" cap="flat" cmpd="sng">
            <a:solidFill>
              <a:srgbClr val="1F497D"/>
            </a:solidFill>
            <a:prstDash val="solid"/>
            <a:round/>
            <a:headEnd type="none" w="lg" len="lg"/>
            <a:tailEnd type="triangle" w="lg" len="lg"/>
          </a:ln>
        </p:spPr>
      </p:cxnSp>
      <p:sp>
        <p:nvSpPr>
          <p:cNvPr id="27" name="Shape 483">
            <a:extLst>
              <a:ext uri="{FF2B5EF4-FFF2-40B4-BE49-F238E27FC236}">
                <a16:creationId xmlns:a16="http://schemas.microsoft.com/office/drawing/2014/main" id="{864CAF4B-7913-432A-884D-3423EB2BA838}"/>
              </a:ext>
            </a:extLst>
          </p:cNvPr>
          <p:cNvSpPr/>
          <p:nvPr/>
        </p:nvSpPr>
        <p:spPr>
          <a:xfrm>
            <a:off x="2559380" y="4727254"/>
            <a:ext cx="798900" cy="458700"/>
          </a:xfrm>
          <a:prstGeom prst="rect">
            <a:avLst/>
          </a:prstGeom>
          <a:solidFill>
            <a:srgbClr val="D9EAD3"/>
          </a:solidFill>
          <a:ln w="9525" cap="flat" cmpd="sng">
            <a:solidFill>
              <a:srgbClr val="4A86E8"/>
            </a:solidFill>
            <a:prstDash val="solid"/>
            <a:round/>
            <a:headEnd type="none" w="med" len="med"/>
            <a:tailEnd type="none" w="med" len="med"/>
          </a:ln>
        </p:spPr>
        <p:txBody>
          <a:bodyPr lIns="91425" tIns="91425" rIns="91425" bIns="91425" anchor="ctr" anchorCtr="0">
            <a:noAutofit/>
          </a:bodyPr>
          <a:lstStyle/>
          <a:p>
            <a:r>
              <a:rPr lang="en" sz="1400" dirty="0"/>
              <a:t>Lexical</a:t>
            </a:r>
          </a:p>
          <a:p>
            <a:r>
              <a:rPr lang="en" sz="1400" dirty="0"/>
              <a:t>Tuples</a:t>
            </a:r>
          </a:p>
        </p:txBody>
      </p:sp>
      <p:cxnSp>
        <p:nvCxnSpPr>
          <p:cNvPr id="29" name="Shape 488">
            <a:extLst>
              <a:ext uri="{FF2B5EF4-FFF2-40B4-BE49-F238E27FC236}">
                <a16:creationId xmlns:a16="http://schemas.microsoft.com/office/drawing/2014/main" id="{FD3628EF-A5F3-4920-8655-C9071BBCACB2}"/>
              </a:ext>
            </a:extLst>
          </p:cNvPr>
          <p:cNvCxnSpPr>
            <a:stCxn id="25" idx="3"/>
            <a:endCxn id="34" idx="0"/>
          </p:cNvCxnSpPr>
          <p:nvPr/>
        </p:nvCxnSpPr>
        <p:spPr>
          <a:xfrm>
            <a:off x="5849640" y="4940211"/>
            <a:ext cx="316800" cy="0"/>
          </a:xfrm>
          <a:prstGeom prst="straightConnector1">
            <a:avLst/>
          </a:prstGeom>
          <a:noFill/>
          <a:ln w="9525" cap="flat" cmpd="sng">
            <a:solidFill>
              <a:srgbClr val="1F497D"/>
            </a:solidFill>
            <a:prstDash val="solid"/>
            <a:round/>
            <a:headEnd type="none" w="lg" len="lg"/>
            <a:tailEnd type="triangle" w="lg" len="lg"/>
          </a:ln>
        </p:spPr>
      </p:cxnSp>
      <p:sp>
        <p:nvSpPr>
          <p:cNvPr id="30" name="Shape 490">
            <a:extLst>
              <a:ext uri="{FF2B5EF4-FFF2-40B4-BE49-F238E27FC236}">
                <a16:creationId xmlns:a16="http://schemas.microsoft.com/office/drawing/2014/main" id="{96B6B71E-5B01-48E4-A642-FBEEDC4BAA2F}"/>
              </a:ext>
            </a:extLst>
          </p:cNvPr>
          <p:cNvSpPr/>
          <p:nvPr/>
        </p:nvSpPr>
        <p:spPr>
          <a:xfrm>
            <a:off x="6935591" y="4631737"/>
            <a:ext cx="1080000" cy="628500"/>
          </a:xfrm>
          <a:prstGeom prst="rect">
            <a:avLst/>
          </a:prstGeom>
          <a:solidFill>
            <a:srgbClr val="9CD185"/>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r>
              <a:rPr lang="en" sz="1400"/>
              <a:t>Expanded</a:t>
            </a:r>
          </a:p>
          <a:p>
            <a:r>
              <a:rPr lang="en" sz="1400"/>
              <a:t>Tuples</a:t>
            </a:r>
          </a:p>
        </p:txBody>
      </p:sp>
      <p:sp>
        <p:nvSpPr>
          <p:cNvPr id="31" name="Shape 491">
            <a:extLst>
              <a:ext uri="{FF2B5EF4-FFF2-40B4-BE49-F238E27FC236}">
                <a16:creationId xmlns:a16="http://schemas.microsoft.com/office/drawing/2014/main" id="{97CC2109-5453-4550-83D9-4B84DC4D5418}"/>
              </a:ext>
            </a:extLst>
          </p:cNvPr>
          <p:cNvSpPr/>
          <p:nvPr/>
        </p:nvSpPr>
        <p:spPr>
          <a:xfrm rot="-5400000">
            <a:off x="7796117" y="4703061"/>
            <a:ext cx="1629300" cy="474300"/>
          </a:xfrm>
          <a:prstGeom prst="rect">
            <a:avLst/>
          </a:prstGeom>
          <a:solidFill>
            <a:srgbClr val="C9DAF8"/>
          </a:solidFill>
          <a:ln w="9525" cap="flat" cmpd="sng">
            <a:solidFill>
              <a:srgbClr val="45818E"/>
            </a:solidFill>
            <a:prstDash val="solid"/>
            <a:round/>
            <a:headEnd type="none" w="med" len="med"/>
            <a:tailEnd type="none" w="med" len="med"/>
          </a:ln>
        </p:spPr>
        <p:txBody>
          <a:bodyPr lIns="91425" tIns="91425" rIns="91425" bIns="91425" anchor="ctr" anchorCtr="0">
            <a:noAutofit/>
          </a:bodyPr>
          <a:lstStyle/>
          <a:p>
            <a:r>
              <a:rPr lang="en" sz="1400" dirty="0">
                <a:solidFill>
                  <a:schemeClr val="dk1"/>
                </a:solidFill>
              </a:rPr>
              <a:t>Support Graph Search</a:t>
            </a:r>
          </a:p>
        </p:txBody>
      </p:sp>
      <p:cxnSp>
        <p:nvCxnSpPr>
          <p:cNvPr id="32" name="Shape 492">
            <a:extLst>
              <a:ext uri="{FF2B5EF4-FFF2-40B4-BE49-F238E27FC236}">
                <a16:creationId xmlns:a16="http://schemas.microsoft.com/office/drawing/2014/main" id="{35311FC8-B4CA-43AA-B18F-FA6CF2C39DF2}"/>
              </a:ext>
            </a:extLst>
          </p:cNvPr>
          <p:cNvCxnSpPr>
            <a:stCxn id="30" idx="3"/>
            <a:endCxn id="31" idx="0"/>
          </p:cNvCxnSpPr>
          <p:nvPr/>
        </p:nvCxnSpPr>
        <p:spPr>
          <a:xfrm flipV="1">
            <a:off x="8015592" y="4940210"/>
            <a:ext cx="358025" cy="5777"/>
          </a:xfrm>
          <a:prstGeom prst="straightConnector1">
            <a:avLst/>
          </a:prstGeom>
          <a:noFill/>
          <a:ln w="9525" cap="flat" cmpd="sng">
            <a:solidFill>
              <a:srgbClr val="1F497D"/>
            </a:solidFill>
            <a:prstDash val="solid"/>
            <a:round/>
            <a:headEnd type="none" w="lg" len="lg"/>
            <a:tailEnd type="triangle" w="lg" len="lg"/>
          </a:ln>
        </p:spPr>
      </p:cxnSp>
      <p:cxnSp>
        <p:nvCxnSpPr>
          <p:cNvPr id="33" name="Shape 493">
            <a:extLst>
              <a:ext uri="{FF2B5EF4-FFF2-40B4-BE49-F238E27FC236}">
                <a16:creationId xmlns:a16="http://schemas.microsoft.com/office/drawing/2014/main" id="{AFF9B506-B613-4CD3-8642-823CD2EE38D8}"/>
              </a:ext>
            </a:extLst>
          </p:cNvPr>
          <p:cNvCxnSpPr>
            <a:stCxn id="34" idx="2"/>
            <a:endCxn id="30" idx="1"/>
          </p:cNvCxnSpPr>
          <p:nvPr/>
        </p:nvCxnSpPr>
        <p:spPr>
          <a:xfrm>
            <a:off x="6651891" y="4940211"/>
            <a:ext cx="283800" cy="5700"/>
          </a:xfrm>
          <a:prstGeom prst="straightConnector1">
            <a:avLst/>
          </a:prstGeom>
          <a:noFill/>
          <a:ln w="9525" cap="flat" cmpd="sng">
            <a:solidFill>
              <a:srgbClr val="1F497D"/>
            </a:solidFill>
            <a:prstDash val="solid"/>
            <a:round/>
            <a:headEnd type="none" w="lg" len="lg"/>
            <a:tailEnd type="triangle" w="lg" len="lg"/>
          </a:ln>
        </p:spPr>
      </p:cxnSp>
      <p:sp>
        <p:nvSpPr>
          <p:cNvPr id="34" name="Shape 489">
            <a:extLst>
              <a:ext uri="{FF2B5EF4-FFF2-40B4-BE49-F238E27FC236}">
                <a16:creationId xmlns:a16="http://schemas.microsoft.com/office/drawing/2014/main" id="{42FAF4C3-417F-41D6-9230-353A9FAA9EB2}"/>
              </a:ext>
            </a:extLst>
          </p:cNvPr>
          <p:cNvSpPr/>
          <p:nvPr/>
        </p:nvSpPr>
        <p:spPr>
          <a:xfrm rot="-5400000">
            <a:off x="5611794" y="4697511"/>
            <a:ext cx="1594799" cy="485400"/>
          </a:xfrm>
          <a:prstGeom prst="rect">
            <a:avLst/>
          </a:prstGeom>
          <a:solidFill>
            <a:srgbClr val="C9DAF8"/>
          </a:solidFill>
          <a:ln w="28575" cap="flat" cmpd="sng">
            <a:solidFill>
              <a:srgbClr val="CC0000"/>
            </a:solidFill>
            <a:prstDash val="solid"/>
            <a:round/>
            <a:headEnd type="none" w="med" len="med"/>
            <a:tailEnd type="none" w="med" len="med"/>
          </a:ln>
        </p:spPr>
        <p:txBody>
          <a:bodyPr lIns="91425" tIns="91425" rIns="91425" bIns="91425" anchor="ctr" anchorCtr="0">
            <a:noAutofit/>
          </a:bodyPr>
          <a:lstStyle/>
          <a:p>
            <a:r>
              <a:rPr lang="en" sz="1400"/>
              <a:t>Tuple Chaining</a:t>
            </a:r>
          </a:p>
        </p:txBody>
      </p:sp>
      <p:sp>
        <p:nvSpPr>
          <p:cNvPr id="36" name="Shape 495">
            <a:extLst>
              <a:ext uri="{FF2B5EF4-FFF2-40B4-BE49-F238E27FC236}">
                <a16:creationId xmlns:a16="http://schemas.microsoft.com/office/drawing/2014/main" id="{2DFE1D7D-A65D-478D-B430-554F00ADB4ED}"/>
              </a:ext>
            </a:extLst>
          </p:cNvPr>
          <p:cNvSpPr txBox="1"/>
          <p:nvPr/>
        </p:nvSpPr>
        <p:spPr>
          <a:xfrm>
            <a:off x="346665" y="3379039"/>
            <a:ext cx="7578136" cy="540971"/>
          </a:xfrm>
          <a:prstGeom prst="rect">
            <a:avLst/>
          </a:prstGeom>
          <a:noFill/>
          <a:ln>
            <a:noFill/>
          </a:ln>
        </p:spPr>
        <p:txBody>
          <a:bodyPr lIns="91425" tIns="91425" rIns="91425" bIns="91425" anchor="ctr" anchorCtr="0">
            <a:noAutofit/>
          </a:bodyPr>
          <a:lstStyle/>
          <a:p>
            <a:pPr>
              <a:spcBef>
                <a:spcPts val="480"/>
              </a:spcBef>
            </a:pPr>
            <a:r>
              <a:rPr lang="en" sz="1600" b="0" dirty="0"/>
              <a:t>Stormy weather negatively affects a coastline by </a:t>
            </a:r>
            <a:r>
              <a:rPr lang="en" sz="1600" dirty="0">
                <a:solidFill>
                  <a:srgbClr val="00B050"/>
                </a:solidFill>
              </a:rPr>
              <a:t>(A) causing erosion </a:t>
            </a:r>
            <a:r>
              <a:rPr lang="en" sz="1600" b="0" dirty="0"/>
              <a:t>(B) causing earthquakes (C) increasing food production (D) increasing the growth of grasses</a:t>
            </a:r>
          </a:p>
        </p:txBody>
      </p:sp>
      <p:cxnSp>
        <p:nvCxnSpPr>
          <p:cNvPr id="37" name="Shape 496">
            <a:extLst>
              <a:ext uri="{FF2B5EF4-FFF2-40B4-BE49-F238E27FC236}">
                <a16:creationId xmlns:a16="http://schemas.microsoft.com/office/drawing/2014/main" id="{7E21B868-C4AF-42BE-933A-BA3C622B0B76}"/>
              </a:ext>
            </a:extLst>
          </p:cNvPr>
          <p:cNvCxnSpPr>
            <a:cxnSpLocks/>
            <a:endCxn id="31" idx="3"/>
          </p:cNvCxnSpPr>
          <p:nvPr/>
        </p:nvCxnSpPr>
        <p:spPr>
          <a:xfrm>
            <a:off x="7785504" y="3640194"/>
            <a:ext cx="825263" cy="485367"/>
          </a:xfrm>
          <a:prstGeom prst="bentConnector2">
            <a:avLst/>
          </a:prstGeom>
          <a:noFill/>
          <a:ln w="9525" cap="flat" cmpd="sng">
            <a:solidFill>
              <a:schemeClr val="dk2"/>
            </a:solidFill>
            <a:prstDash val="solid"/>
            <a:round/>
            <a:headEnd type="none" w="lg" len="lg"/>
            <a:tailEnd type="triangle" w="lg" len="lg"/>
          </a:ln>
        </p:spPr>
      </p:cxnSp>
      <p:graphicFrame>
        <p:nvGraphicFramePr>
          <p:cNvPr id="38" name="Shape 497">
            <a:extLst>
              <a:ext uri="{FF2B5EF4-FFF2-40B4-BE49-F238E27FC236}">
                <a16:creationId xmlns:a16="http://schemas.microsoft.com/office/drawing/2014/main" id="{3C4F3921-E737-4D37-9610-19A5405ECFCB}"/>
              </a:ext>
            </a:extLst>
          </p:cNvPr>
          <p:cNvGraphicFramePr/>
          <p:nvPr>
            <p:extLst>
              <p:ext uri="{D42A27DB-BD31-4B8C-83A1-F6EECF244321}">
                <p14:modId xmlns:p14="http://schemas.microsoft.com/office/powerpoint/2010/main" val="795515322"/>
              </p:ext>
            </p:extLst>
          </p:nvPr>
        </p:nvGraphicFramePr>
        <p:xfrm>
          <a:off x="4459518" y="6327023"/>
          <a:ext cx="1975150" cy="381000"/>
        </p:xfrm>
        <a:graphic>
          <a:graphicData uri="http://schemas.openxmlformats.org/drawingml/2006/table">
            <a:tbl>
              <a:tblPr>
                <a:noFill/>
              </a:tblPr>
              <a:tblGrid>
                <a:gridCol w="726875">
                  <a:extLst>
                    <a:ext uri="{9D8B030D-6E8A-4147-A177-3AD203B41FA5}">
                      <a16:colId xmlns:a16="http://schemas.microsoft.com/office/drawing/2014/main" val="20000"/>
                    </a:ext>
                  </a:extLst>
                </a:gridCol>
                <a:gridCol w="624600">
                  <a:extLst>
                    <a:ext uri="{9D8B030D-6E8A-4147-A177-3AD203B41FA5}">
                      <a16:colId xmlns:a16="http://schemas.microsoft.com/office/drawing/2014/main" val="20001"/>
                    </a:ext>
                  </a:extLst>
                </a:gridCol>
                <a:gridCol w="623675">
                  <a:extLst>
                    <a:ext uri="{9D8B030D-6E8A-4147-A177-3AD203B41FA5}">
                      <a16:colId xmlns:a16="http://schemas.microsoft.com/office/drawing/2014/main" val="20002"/>
                    </a:ext>
                  </a:extLst>
                </a:gridCol>
              </a:tblGrid>
              <a:tr h="381000">
                <a:tc>
                  <a:txBody>
                    <a:bodyPr/>
                    <a:lstStyle/>
                    <a:p>
                      <a:pPr lvl="0" rtl="0">
                        <a:spcBef>
                          <a:spcPts val="0"/>
                        </a:spcBef>
                        <a:buNone/>
                      </a:pPr>
                      <a:r>
                        <a:rPr lang="en" sz="1200">
                          <a:solidFill>
                            <a:srgbClr val="674EA7"/>
                          </a:solidFill>
                        </a:rPr>
                        <a:t>storms</a:t>
                      </a:r>
                    </a:p>
                  </a:txBody>
                  <a:tcPr marL="91425" marR="91425" marT="91425" marB="91425">
                    <a:solidFill>
                      <a:srgbClr val="EEECE1"/>
                    </a:solidFill>
                  </a:tcPr>
                </a:tc>
                <a:tc>
                  <a:txBody>
                    <a:bodyPr/>
                    <a:lstStyle/>
                    <a:p>
                      <a:pPr lvl="0" rtl="0">
                        <a:spcBef>
                          <a:spcPts val="0"/>
                        </a:spcBef>
                        <a:buNone/>
                      </a:pPr>
                      <a:r>
                        <a:rPr lang="en" sz="1200" i="1"/>
                        <a:t>cause</a:t>
                      </a:r>
                    </a:p>
                  </a:txBody>
                  <a:tcPr marL="91425" marR="91425" marT="91425" marB="91425">
                    <a:solidFill>
                      <a:srgbClr val="CFE2F3"/>
                    </a:solidFill>
                  </a:tcPr>
                </a:tc>
                <a:tc>
                  <a:txBody>
                    <a:bodyPr/>
                    <a:lstStyle/>
                    <a:p>
                      <a:pPr lvl="0" rtl="0">
                        <a:spcBef>
                          <a:spcPts val="0"/>
                        </a:spcBef>
                        <a:buNone/>
                      </a:pPr>
                      <a:r>
                        <a:rPr lang="en" sz="1200" dirty="0">
                          <a:solidFill>
                            <a:srgbClr val="A64D79"/>
                          </a:solidFill>
                        </a:rPr>
                        <a:t>waves</a:t>
                      </a:r>
                    </a:p>
                  </a:txBody>
                  <a:tcPr marL="91425" marR="91425" marT="91425" marB="91425">
                    <a:solidFill>
                      <a:srgbClr val="EEECE1"/>
                    </a:solidFill>
                  </a:tcPr>
                </a:tc>
                <a:extLst>
                  <a:ext uri="{0D108BD9-81ED-4DB2-BD59-A6C34878D82A}">
                    <a16:rowId xmlns:a16="http://schemas.microsoft.com/office/drawing/2014/main" val="10000"/>
                  </a:ext>
                </a:extLst>
              </a:tr>
            </a:tbl>
          </a:graphicData>
        </a:graphic>
      </p:graphicFrame>
      <p:graphicFrame>
        <p:nvGraphicFramePr>
          <p:cNvPr id="39" name="Shape 498">
            <a:extLst>
              <a:ext uri="{FF2B5EF4-FFF2-40B4-BE49-F238E27FC236}">
                <a16:creationId xmlns:a16="http://schemas.microsoft.com/office/drawing/2014/main" id="{E829C425-7B1B-41BB-8AAB-13C1E1EBF314}"/>
              </a:ext>
            </a:extLst>
          </p:cNvPr>
          <p:cNvGraphicFramePr/>
          <p:nvPr>
            <p:extLst>
              <p:ext uri="{D42A27DB-BD31-4B8C-83A1-F6EECF244321}">
                <p14:modId xmlns:p14="http://schemas.microsoft.com/office/powerpoint/2010/main" val="479056728"/>
              </p:ext>
            </p:extLst>
          </p:nvPr>
        </p:nvGraphicFramePr>
        <p:xfrm>
          <a:off x="4410857" y="5925409"/>
          <a:ext cx="2072475" cy="365731"/>
        </p:xfrm>
        <a:graphic>
          <a:graphicData uri="http://schemas.openxmlformats.org/drawingml/2006/table">
            <a:tbl>
              <a:tblPr>
                <a:noFill/>
              </a:tblPr>
              <a:tblGrid>
                <a:gridCol w="645300">
                  <a:extLst>
                    <a:ext uri="{9D8B030D-6E8A-4147-A177-3AD203B41FA5}">
                      <a16:colId xmlns:a16="http://schemas.microsoft.com/office/drawing/2014/main" val="20000"/>
                    </a:ext>
                  </a:extLst>
                </a:gridCol>
                <a:gridCol w="663000">
                  <a:extLst>
                    <a:ext uri="{9D8B030D-6E8A-4147-A177-3AD203B41FA5}">
                      <a16:colId xmlns:a16="http://schemas.microsoft.com/office/drawing/2014/main" val="20001"/>
                    </a:ext>
                  </a:extLst>
                </a:gridCol>
                <a:gridCol w="764175">
                  <a:extLst>
                    <a:ext uri="{9D8B030D-6E8A-4147-A177-3AD203B41FA5}">
                      <a16:colId xmlns:a16="http://schemas.microsoft.com/office/drawing/2014/main" val="20002"/>
                    </a:ext>
                  </a:extLst>
                </a:gridCol>
              </a:tblGrid>
              <a:tr h="365731">
                <a:tc>
                  <a:txBody>
                    <a:bodyPr/>
                    <a:lstStyle/>
                    <a:p>
                      <a:pPr lvl="0" rtl="0">
                        <a:spcBef>
                          <a:spcPts val="0"/>
                        </a:spcBef>
                        <a:buNone/>
                      </a:pPr>
                      <a:r>
                        <a:rPr lang="en" sz="1200" dirty="0">
                          <a:solidFill>
                            <a:srgbClr val="A64D79"/>
                          </a:solidFill>
                        </a:rPr>
                        <a:t>waves</a:t>
                      </a:r>
                    </a:p>
                  </a:txBody>
                  <a:tcPr marL="91425" marR="91425" marT="91425" marB="91425">
                    <a:solidFill>
                      <a:srgbClr val="EEECE1"/>
                    </a:solidFill>
                  </a:tcPr>
                </a:tc>
                <a:tc>
                  <a:txBody>
                    <a:bodyPr/>
                    <a:lstStyle/>
                    <a:p>
                      <a:pPr lvl="0" rtl="0">
                        <a:spcBef>
                          <a:spcPts val="0"/>
                        </a:spcBef>
                        <a:buNone/>
                      </a:pPr>
                      <a:r>
                        <a:rPr lang="en" sz="1200" i="1"/>
                        <a:t>cause</a:t>
                      </a:r>
                    </a:p>
                  </a:txBody>
                  <a:tcPr marL="91425" marR="91425" marT="91425" marB="91425">
                    <a:solidFill>
                      <a:srgbClr val="CFE2F3"/>
                    </a:solidFill>
                  </a:tcPr>
                </a:tc>
                <a:tc>
                  <a:txBody>
                    <a:bodyPr/>
                    <a:lstStyle/>
                    <a:p>
                      <a:pPr lvl="0" rtl="0">
                        <a:spcBef>
                          <a:spcPts val="0"/>
                        </a:spcBef>
                        <a:buNone/>
                      </a:pPr>
                      <a:r>
                        <a:rPr lang="en" sz="1200" dirty="0">
                          <a:solidFill>
                            <a:srgbClr val="38761D"/>
                          </a:solidFill>
                        </a:rPr>
                        <a:t>erosion</a:t>
                      </a:r>
                    </a:p>
                  </a:txBody>
                  <a:tcPr marL="91425" marR="91425" marT="91425" marB="91425">
                    <a:solidFill>
                      <a:srgbClr val="EEECE1"/>
                    </a:solidFill>
                  </a:tcPr>
                </a:tc>
                <a:extLst>
                  <a:ext uri="{0D108BD9-81ED-4DB2-BD59-A6C34878D82A}">
                    <a16:rowId xmlns:a16="http://schemas.microsoft.com/office/drawing/2014/main" val="10000"/>
                  </a:ext>
                </a:extLst>
              </a:tr>
            </a:tbl>
          </a:graphicData>
        </a:graphic>
      </p:graphicFrame>
      <p:sp>
        <p:nvSpPr>
          <p:cNvPr id="41" name="Shape 500">
            <a:extLst>
              <a:ext uri="{FF2B5EF4-FFF2-40B4-BE49-F238E27FC236}">
                <a16:creationId xmlns:a16="http://schemas.microsoft.com/office/drawing/2014/main" id="{765F2ACD-F924-4B53-B339-5068D108BA9E}"/>
              </a:ext>
            </a:extLst>
          </p:cNvPr>
          <p:cNvSpPr txBox="1"/>
          <p:nvPr/>
        </p:nvSpPr>
        <p:spPr>
          <a:xfrm>
            <a:off x="228216" y="4287650"/>
            <a:ext cx="907500" cy="557100"/>
          </a:xfrm>
          <a:prstGeom prst="rect">
            <a:avLst/>
          </a:prstGeom>
          <a:noFill/>
          <a:ln>
            <a:noFill/>
          </a:ln>
        </p:spPr>
        <p:txBody>
          <a:bodyPr lIns="91425" tIns="91425" rIns="91425" bIns="91425" anchor="t" anchorCtr="0">
            <a:noAutofit/>
          </a:bodyPr>
          <a:lstStyle/>
          <a:p>
            <a:r>
              <a:rPr lang="en" sz="1400" dirty="0"/>
              <a:t>Tuple KB</a:t>
            </a:r>
          </a:p>
        </p:txBody>
      </p:sp>
      <p:sp>
        <p:nvSpPr>
          <p:cNvPr id="42" name="Shape 501">
            <a:extLst>
              <a:ext uri="{FF2B5EF4-FFF2-40B4-BE49-F238E27FC236}">
                <a16:creationId xmlns:a16="http://schemas.microsoft.com/office/drawing/2014/main" id="{F1AC1C50-08F2-40A8-A868-B36E55BC25AE}"/>
              </a:ext>
            </a:extLst>
          </p:cNvPr>
          <p:cNvSpPr txBox="1"/>
          <p:nvPr/>
        </p:nvSpPr>
        <p:spPr>
          <a:xfrm>
            <a:off x="139417" y="5256862"/>
            <a:ext cx="1035900" cy="557100"/>
          </a:xfrm>
          <a:prstGeom prst="rect">
            <a:avLst/>
          </a:prstGeom>
          <a:noFill/>
          <a:ln>
            <a:noFill/>
          </a:ln>
        </p:spPr>
        <p:txBody>
          <a:bodyPr lIns="91425" tIns="91425" rIns="91425" bIns="91425" anchor="t" anchorCtr="0">
            <a:noAutofit/>
          </a:bodyPr>
          <a:lstStyle/>
          <a:p>
            <a:r>
              <a:rPr lang="en" sz="1400" dirty="0"/>
              <a:t>Text Corpus</a:t>
            </a:r>
          </a:p>
        </p:txBody>
      </p:sp>
      <p:grpSp>
        <p:nvGrpSpPr>
          <p:cNvPr id="44" name="Shape 503">
            <a:extLst>
              <a:ext uri="{FF2B5EF4-FFF2-40B4-BE49-F238E27FC236}">
                <a16:creationId xmlns:a16="http://schemas.microsoft.com/office/drawing/2014/main" id="{FFBEA454-9B00-49F7-A3AB-0BBD60034D65}"/>
              </a:ext>
            </a:extLst>
          </p:cNvPr>
          <p:cNvGrpSpPr/>
          <p:nvPr/>
        </p:nvGrpSpPr>
        <p:grpSpPr>
          <a:xfrm>
            <a:off x="979770" y="4216145"/>
            <a:ext cx="825263" cy="708300"/>
            <a:chOff x="875662" y="1072487"/>
            <a:chExt cx="904575" cy="430425"/>
          </a:xfrm>
        </p:grpSpPr>
        <p:pic>
          <p:nvPicPr>
            <p:cNvPr id="45" name="Shape 504">
              <a:extLst>
                <a:ext uri="{FF2B5EF4-FFF2-40B4-BE49-F238E27FC236}">
                  <a16:creationId xmlns:a16="http://schemas.microsoft.com/office/drawing/2014/main" id="{F963B796-AB5C-4363-984D-ADA6BFDE97BF}"/>
                </a:ext>
              </a:extLst>
            </p:cNvPr>
            <p:cNvPicPr preferRelativeResize="0"/>
            <p:nvPr/>
          </p:nvPicPr>
          <p:blipFill rotWithShape="1">
            <a:blip r:embed="rId3">
              <a:alphaModFix/>
            </a:blip>
            <a:srcRect t="63036"/>
            <a:stretch/>
          </p:blipFill>
          <p:spPr>
            <a:xfrm>
              <a:off x="875662" y="1072487"/>
              <a:ext cx="752175" cy="278025"/>
            </a:xfrm>
            <a:prstGeom prst="rect">
              <a:avLst/>
            </a:prstGeom>
            <a:noFill/>
            <a:ln>
              <a:noFill/>
            </a:ln>
          </p:spPr>
        </p:pic>
        <p:pic>
          <p:nvPicPr>
            <p:cNvPr id="46" name="Shape 505">
              <a:extLst>
                <a:ext uri="{FF2B5EF4-FFF2-40B4-BE49-F238E27FC236}">
                  <a16:creationId xmlns:a16="http://schemas.microsoft.com/office/drawing/2014/main" id="{A6F02743-1441-42F2-BACB-DDA6F9EC7A38}"/>
                </a:ext>
              </a:extLst>
            </p:cNvPr>
            <p:cNvPicPr preferRelativeResize="0"/>
            <p:nvPr/>
          </p:nvPicPr>
          <p:blipFill rotWithShape="1">
            <a:blip r:embed="rId3">
              <a:alphaModFix/>
            </a:blip>
            <a:srcRect t="63036"/>
            <a:stretch/>
          </p:blipFill>
          <p:spPr>
            <a:xfrm>
              <a:off x="951862" y="1148687"/>
              <a:ext cx="752175" cy="278025"/>
            </a:xfrm>
            <a:prstGeom prst="rect">
              <a:avLst/>
            </a:prstGeom>
            <a:noFill/>
            <a:ln>
              <a:noFill/>
            </a:ln>
          </p:spPr>
        </p:pic>
        <p:pic>
          <p:nvPicPr>
            <p:cNvPr id="47" name="Shape 506">
              <a:extLst>
                <a:ext uri="{FF2B5EF4-FFF2-40B4-BE49-F238E27FC236}">
                  <a16:creationId xmlns:a16="http://schemas.microsoft.com/office/drawing/2014/main" id="{06B0B9FB-8181-433E-ACD3-97013E5CECAF}"/>
                </a:ext>
              </a:extLst>
            </p:cNvPr>
            <p:cNvPicPr preferRelativeResize="0"/>
            <p:nvPr/>
          </p:nvPicPr>
          <p:blipFill rotWithShape="1">
            <a:blip r:embed="rId3">
              <a:alphaModFix/>
            </a:blip>
            <a:srcRect t="63036"/>
            <a:stretch/>
          </p:blipFill>
          <p:spPr>
            <a:xfrm>
              <a:off x="1028062" y="1224887"/>
              <a:ext cx="752175" cy="278025"/>
            </a:xfrm>
            <a:prstGeom prst="rect">
              <a:avLst/>
            </a:prstGeom>
            <a:noFill/>
            <a:ln>
              <a:noFill/>
            </a:ln>
          </p:spPr>
        </p:pic>
      </p:grpSp>
      <p:pic>
        <p:nvPicPr>
          <p:cNvPr id="48" name="Shape 507">
            <a:extLst>
              <a:ext uri="{FF2B5EF4-FFF2-40B4-BE49-F238E27FC236}">
                <a16:creationId xmlns:a16="http://schemas.microsoft.com/office/drawing/2014/main" id="{CF3AC5BB-268B-4C3F-A7A8-6CBB3A40C357}"/>
              </a:ext>
            </a:extLst>
          </p:cNvPr>
          <p:cNvPicPr preferRelativeResize="0"/>
          <p:nvPr/>
        </p:nvPicPr>
        <p:blipFill>
          <a:blip r:embed="rId4">
            <a:alphaModFix/>
          </a:blip>
          <a:stretch>
            <a:fillRect/>
          </a:stretch>
        </p:blipFill>
        <p:spPr>
          <a:xfrm>
            <a:off x="1039366" y="5292587"/>
            <a:ext cx="708300" cy="708300"/>
          </a:xfrm>
          <a:prstGeom prst="rect">
            <a:avLst/>
          </a:prstGeom>
          <a:noFill/>
          <a:ln>
            <a:noFill/>
          </a:ln>
        </p:spPr>
      </p:pic>
      <p:cxnSp>
        <p:nvCxnSpPr>
          <p:cNvPr id="49" name="Shape 508">
            <a:extLst>
              <a:ext uri="{FF2B5EF4-FFF2-40B4-BE49-F238E27FC236}">
                <a16:creationId xmlns:a16="http://schemas.microsoft.com/office/drawing/2014/main" id="{1442C4B0-803E-4436-8297-19B552CDDFAB}"/>
              </a:ext>
            </a:extLst>
          </p:cNvPr>
          <p:cNvCxnSpPr/>
          <p:nvPr/>
        </p:nvCxnSpPr>
        <p:spPr>
          <a:xfrm rot="10800000" flipH="1">
            <a:off x="1846553" y="5466005"/>
            <a:ext cx="315000" cy="8100"/>
          </a:xfrm>
          <a:prstGeom prst="straightConnector1">
            <a:avLst/>
          </a:prstGeom>
          <a:noFill/>
          <a:ln w="9525" cap="flat" cmpd="sng">
            <a:solidFill>
              <a:srgbClr val="1F497D"/>
            </a:solidFill>
            <a:prstDash val="solid"/>
            <a:round/>
            <a:headEnd type="none" w="med" len="med"/>
            <a:tailEnd type="none" w="med" len="med"/>
          </a:ln>
        </p:spPr>
      </p:cxnSp>
      <p:graphicFrame>
        <p:nvGraphicFramePr>
          <p:cNvPr id="50" name="Shape 509">
            <a:extLst>
              <a:ext uri="{FF2B5EF4-FFF2-40B4-BE49-F238E27FC236}">
                <a16:creationId xmlns:a16="http://schemas.microsoft.com/office/drawing/2014/main" id="{A5BF845A-87CF-4565-B10C-1DF0B1D53FCB}"/>
              </a:ext>
            </a:extLst>
          </p:cNvPr>
          <p:cNvGraphicFramePr/>
          <p:nvPr>
            <p:extLst>
              <p:ext uri="{D42A27DB-BD31-4B8C-83A1-F6EECF244321}">
                <p14:modId xmlns:p14="http://schemas.microsoft.com/office/powerpoint/2010/main" val="778686359"/>
              </p:ext>
            </p:extLst>
          </p:nvPr>
        </p:nvGraphicFramePr>
        <p:xfrm>
          <a:off x="1623316" y="6363267"/>
          <a:ext cx="2534301" cy="365731"/>
        </p:xfrm>
        <a:graphic>
          <a:graphicData uri="http://schemas.openxmlformats.org/drawingml/2006/table">
            <a:tbl>
              <a:tblPr>
                <a:noFill/>
              </a:tblPr>
              <a:tblGrid>
                <a:gridCol w="649051">
                  <a:extLst>
                    <a:ext uri="{9D8B030D-6E8A-4147-A177-3AD203B41FA5}">
                      <a16:colId xmlns:a16="http://schemas.microsoft.com/office/drawing/2014/main" val="20000"/>
                    </a:ext>
                  </a:extLst>
                </a:gridCol>
                <a:gridCol w="1224226">
                  <a:extLst>
                    <a:ext uri="{9D8B030D-6E8A-4147-A177-3AD203B41FA5}">
                      <a16:colId xmlns:a16="http://schemas.microsoft.com/office/drawing/2014/main" val="20001"/>
                    </a:ext>
                  </a:extLst>
                </a:gridCol>
                <a:gridCol w="661024">
                  <a:extLst>
                    <a:ext uri="{9D8B030D-6E8A-4147-A177-3AD203B41FA5}">
                      <a16:colId xmlns:a16="http://schemas.microsoft.com/office/drawing/2014/main" val="20002"/>
                    </a:ext>
                  </a:extLst>
                </a:gridCol>
              </a:tblGrid>
              <a:tr h="365731">
                <a:tc>
                  <a:txBody>
                    <a:bodyPr/>
                    <a:lstStyle/>
                    <a:p>
                      <a:pPr lvl="0" rtl="0">
                        <a:spcBef>
                          <a:spcPts val="0"/>
                        </a:spcBef>
                        <a:buNone/>
                      </a:pPr>
                      <a:r>
                        <a:rPr lang="en-US" sz="1200" dirty="0"/>
                        <a:t>storms</a:t>
                      </a:r>
                      <a:endParaRPr lang="en" sz="1200" dirty="0"/>
                    </a:p>
                  </a:txBody>
                  <a:tcPr marL="91425" marR="91425" marT="91425" marB="91425">
                    <a:solidFill>
                      <a:srgbClr val="EEECE1"/>
                    </a:solidFill>
                  </a:tcPr>
                </a:tc>
                <a:tc>
                  <a:txBody>
                    <a:bodyPr/>
                    <a:lstStyle/>
                    <a:p>
                      <a:pPr lvl="0" rtl="0">
                        <a:spcBef>
                          <a:spcPts val="0"/>
                        </a:spcBef>
                        <a:buNone/>
                      </a:pPr>
                      <a:r>
                        <a:rPr lang="en-US" sz="1200" i="1" dirty="0"/>
                        <a:t>can </a:t>
                      </a:r>
                      <a:r>
                        <a:rPr lang="en" sz="1200" i="1" dirty="0"/>
                        <a:t>generate</a:t>
                      </a:r>
                    </a:p>
                  </a:txBody>
                  <a:tcPr marL="91425" marR="91425" marT="91425" marB="91425">
                    <a:solidFill>
                      <a:srgbClr val="CFE2F3"/>
                    </a:solidFill>
                  </a:tcPr>
                </a:tc>
                <a:tc>
                  <a:txBody>
                    <a:bodyPr/>
                    <a:lstStyle/>
                    <a:p>
                      <a:pPr lvl="0" rtl="0">
                        <a:spcBef>
                          <a:spcPts val="0"/>
                        </a:spcBef>
                        <a:buNone/>
                      </a:pPr>
                      <a:r>
                        <a:rPr lang="en-US" sz="1200" dirty="0"/>
                        <a:t>waves</a:t>
                      </a:r>
                      <a:endParaRPr lang="en" sz="1200" dirty="0"/>
                    </a:p>
                  </a:txBody>
                  <a:tcPr marL="91425" marR="91425" marT="91425" marB="91425">
                    <a:solidFill>
                      <a:srgbClr val="EEECE1"/>
                    </a:solidFill>
                  </a:tcPr>
                </a:tc>
                <a:extLst>
                  <a:ext uri="{0D108BD9-81ED-4DB2-BD59-A6C34878D82A}">
                    <a16:rowId xmlns:a16="http://schemas.microsoft.com/office/drawing/2014/main" val="10000"/>
                  </a:ext>
                </a:extLst>
              </a:tr>
            </a:tbl>
          </a:graphicData>
        </a:graphic>
      </p:graphicFrame>
      <p:graphicFrame>
        <p:nvGraphicFramePr>
          <p:cNvPr id="51" name="Shape 497">
            <a:extLst>
              <a:ext uri="{FF2B5EF4-FFF2-40B4-BE49-F238E27FC236}">
                <a16:creationId xmlns:a16="http://schemas.microsoft.com/office/drawing/2014/main" id="{D23AD8F5-1B09-4F36-80F4-FCDF4E2B5050}"/>
              </a:ext>
            </a:extLst>
          </p:cNvPr>
          <p:cNvGraphicFramePr/>
          <p:nvPr>
            <p:extLst>
              <p:ext uri="{D42A27DB-BD31-4B8C-83A1-F6EECF244321}">
                <p14:modId xmlns:p14="http://schemas.microsoft.com/office/powerpoint/2010/main" val="652262394"/>
              </p:ext>
            </p:extLst>
          </p:nvPr>
        </p:nvGraphicFramePr>
        <p:xfrm>
          <a:off x="6664082" y="6082045"/>
          <a:ext cx="2091128" cy="381000"/>
        </p:xfrm>
        <a:graphic>
          <a:graphicData uri="http://schemas.openxmlformats.org/drawingml/2006/table">
            <a:tbl>
              <a:tblPr>
                <a:noFill/>
              </a:tblPr>
              <a:tblGrid>
                <a:gridCol w="653797">
                  <a:extLst>
                    <a:ext uri="{9D8B030D-6E8A-4147-A177-3AD203B41FA5}">
                      <a16:colId xmlns:a16="http://schemas.microsoft.com/office/drawing/2014/main" val="20000"/>
                    </a:ext>
                  </a:extLst>
                </a:gridCol>
                <a:gridCol w="588652">
                  <a:extLst>
                    <a:ext uri="{9D8B030D-6E8A-4147-A177-3AD203B41FA5}">
                      <a16:colId xmlns:a16="http://schemas.microsoft.com/office/drawing/2014/main" val="20001"/>
                    </a:ext>
                  </a:extLst>
                </a:gridCol>
                <a:gridCol w="848679">
                  <a:extLst>
                    <a:ext uri="{9D8B030D-6E8A-4147-A177-3AD203B41FA5}">
                      <a16:colId xmlns:a16="http://schemas.microsoft.com/office/drawing/2014/main" val="20002"/>
                    </a:ext>
                  </a:extLst>
                </a:gridCol>
              </a:tblGrid>
              <a:tr h="381000">
                <a:tc>
                  <a:txBody>
                    <a:bodyPr/>
                    <a:lstStyle/>
                    <a:p>
                      <a:pPr lvl="0" rtl="0">
                        <a:spcBef>
                          <a:spcPts val="0"/>
                        </a:spcBef>
                        <a:buNone/>
                      </a:pPr>
                      <a:r>
                        <a:rPr lang="en" sz="1200" dirty="0">
                          <a:solidFill>
                            <a:srgbClr val="674EA7"/>
                          </a:solidFill>
                        </a:rPr>
                        <a:t>storms</a:t>
                      </a:r>
                    </a:p>
                  </a:txBody>
                  <a:tcPr marL="91425" marR="91425" marT="91425" marB="91425">
                    <a:solidFill>
                      <a:srgbClr val="EEECE1"/>
                    </a:solidFill>
                  </a:tcPr>
                </a:tc>
                <a:tc>
                  <a:txBody>
                    <a:bodyPr/>
                    <a:lstStyle/>
                    <a:p>
                      <a:pPr lvl="0" rtl="0">
                        <a:spcBef>
                          <a:spcPts val="0"/>
                        </a:spcBef>
                        <a:buNone/>
                      </a:pPr>
                      <a:r>
                        <a:rPr lang="en" sz="1200" i="1"/>
                        <a:t>cause</a:t>
                      </a:r>
                    </a:p>
                  </a:txBody>
                  <a:tcPr marL="91425" marR="91425" marT="91425" marB="91425">
                    <a:solidFill>
                      <a:srgbClr val="CFE2F3"/>
                    </a:solidFill>
                  </a:tcPr>
                </a:tc>
                <a:tc>
                  <a:txBody>
                    <a:bodyPr/>
                    <a:lstStyle/>
                    <a:p>
                      <a:pPr lvl="0" rtl="0">
                        <a:spcBef>
                          <a:spcPts val="0"/>
                        </a:spcBef>
                        <a:buNone/>
                      </a:pPr>
                      <a:r>
                        <a:rPr lang="en-US" sz="1200" dirty="0">
                          <a:solidFill>
                            <a:srgbClr val="A64D79"/>
                          </a:solidFill>
                        </a:rPr>
                        <a:t>erosion</a:t>
                      </a:r>
                      <a:endParaRPr lang="en" sz="1200" dirty="0">
                        <a:solidFill>
                          <a:srgbClr val="A64D79"/>
                        </a:solidFill>
                      </a:endParaRPr>
                    </a:p>
                  </a:txBody>
                  <a:tcPr marL="91425" marR="91425" marT="91425" marB="91425">
                    <a:solidFill>
                      <a:srgbClr val="EEECE1"/>
                    </a:solidFill>
                  </a:tcPr>
                </a:tc>
                <a:extLst>
                  <a:ext uri="{0D108BD9-81ED-4DB2-BD59-A6C34878D82A}">
                    <a16:rowId xmlns:a16="http://schemas.microsoft.com/office/drawing/2014/main" val="10000"/>
                  </a:ext>
                </a:extLst>
              </a:tr>
            </a:tbl>
          </a:graphicData>
        </a:graphic>
      </p:graphicFrame>
      <p:graphicFrame>
        <p:nvGraphicFramePr>
          <p:cNvPr id="52" name="Shape 509">
            <a:extLst>
              <a:ext uri="{FF2B5EF4-FFF2-40B4-BE49-F238E27FC236}">
                <a16:creationId xmlns:a16="http://schemas.microsoft.com/office/drawing/2014/main" id="{5864F38F-5C16-4F2E-B264-1EABFA597724}"/>
              </a:ext>
            </a:extLst>
          </p:cNvPr>
          <p:cNvGraphicFramePr/>
          <p:nvPr>
            <p:extLst>
              <p:ext uri="{D42A27DB-BD31-4B8C-83A1-F6EECF244321}">
                <p14:modId xmlns:p14="http://schemas.microsoft.com/office/powerpoint/2010/main" val="2876611233"/>
              </p:ext>
            </p:extLst>
          </p:nvPr>
        </p:nvGraphicFramePr>
        <p:xfrm>
          <a:off x="1635509" y="5956827"/>
          <a:ext cx="2522108" cy="365731"/>
        </p:xfrm>
        <a:graphic>
          <a:graphicData uri="http://schemas.openxmlformats.org/drawingml/2006/table">
            <a:tbl>
              <a:tblPr>
                <a:noFill/>
              </a:tblPr>
              <a:tblGrid>
                <a:gridCol w="645928">
                  <a:extLst>
                    <a:ext uri="{9D8B030D-6E8A-4147-A177-3AD203B41FA5}">
                      <a16:colId xmlns:a16="http://schemas.microsoft.com/office/drawing/2014/main" val="20000"/>
                    </a:ext>
                  </a:extLst>
                </a:gridCol>
                <a:gridCol w="1110396">
                  <a:extLst>
                    <a:ext uri="{9D8B030D-6E8A-4147-A177-3AD203B41FA5}">
                      <a16:colId xmlns:a16="http://schemas.microsoft.com/office/drawing/2014/main" val="20001"/>
                    </a:ext>
                  </a:extLst>
                </a:gridCol>
                <a:gridCol w="765784">
                  <a:extLst>
                    <a:ext uri="{9D8B030D-6E8A-4147-A177-3AD203B41FA5}">
                      <a16:colId xmlns:a16="http://schemas.microsoft.com/office/drawing/2014/main" val="20002"/>
                    </a:ext>
                  </a:extLst>
                </a:gridCol>
              </a:tblGrid>
              <a:tr h="365731">
                <a:tc>
                  <a:txBody>
                    <a:bodyPr/>
                    <a:lstStyle/>
                    <a:p>
                      <a:pPr lvl="0" rtl="0">
                        <a:spcBef>
                          <a:spcPts val="0"/>
                        </a:spcBef>
                        <a:buNone/>
                      </a:pPr>
                      <a:r>
                        <a:rPr lang="en-US" sz="1200" dirty="0"/>
                        <a:t>waves</a:t>
                      </a:r>
                      <a:endParaRPr lang="en" sz="1200" dirty="0"/>
                    </a:p>
                  </a:txBody>
                  <a:tcPr marL="91425" marR="91425" marT="91425" marB="91425">
                    <a:solidFill>
                      <a:srgbClr val="EEECE1"/>
                    </a:solidFill>
                  </a:tcPr>
                </a:tc>
                <a:tc>
                  <a:txBody>
                    <a:bodyPr/>
                    <a:lstStyle/>
                    <a:p>
                      <a:pPr lvl="0" rtl="0">
                        <a:spcBef>
                          <a:spcPts val="0"/>
                        </a:spcBef>
                        <a:buNone/>
                      </a:pPr>
                      <a:r>
                        <a:rPr lang="en-US" sz="1200" i="1" dirty="0"/>
                        <a:t>often result in</a:t>
                      </a:r>
                      <a:endParaRPr lang="en" sz="1200" i="1" dirty="0"/>
                    </a:p>
                  </a:txBody>
                  <a:tcPr marL="91425" marR="91425" marT="91425" marB="91425">
                    <a:solidFill>
                      <a:srgbClr val="CFE2F3"/>
                    </a:solidFill>
                  </a:tcPr>
                </a:tc>
                <a:tc>
                  <a:txBody>
                    <a:bodyPr/>
                    <a:lstStyle/>
                    <a:p>
                      <a:pPr lvl="0" rtl="0">
                        <a:spcBef>
                          <a:spcPts val="0"/>
                        </a:spcBef>
                        <a:buNone/>
                      </a:pPr>
                      <a:r>
                        <a:rPr lang="en-US" sz="1200" dirty="0"/>
                        <a:t>erosion</a:t>
                      </a:r>
                      <a:endParaRPr lang="en" sz="1200" dirty="0"/>
                    </a:p>
                  </a:txBody>
                  <a:tcPr marL="91425" marR="91425" marT="91425" marB="91425">
                    <a:solidFill>
                      <a:srgbClr val="EEECE1"/>
                    </a:solidFill>
                  </a:tcPr>
                </a:tc>
                <a:extLst>
                  <a:ext uri="{0D108BD9-81ED-4DB2-BD59-A6C34878D82A}">
                    <a16:rowId xmlns:a16="http://schemas.microsoft.com/office/drawing/2014/main" val="10000"/>
                  </a:ext>
                </a:extLst>
              </a:tr>
            </a:tbl>
          </a:graphicData>
        </a:graphic>
      </p:graphicFrame>
      <p:cxnSp>
        <p:nvCxnSpPr>
          <p:cNvPr id="5" name="Straight Connector 4">
            <a:extLst>
              <a:ext uri="{FF2B5EF4-FFF2-40B4-BE49-F238E27FC236}">
                <a16:creationId xmlns:a16="http://schemas.microsoft.com/office/drawing/2014/main" id="{0D664F10-BD90-47BF-84EE-1F7E0E947472}"/>
              </a:ext>
            </a:extLst>
          </p:cNvPr>
          <p:cNvCxnSpPr/>
          <p:nvPr/>
        </p:nvCxnSpPr>
        <p:spPr bwMode="auto">
          <a:xfrm>
            <a:off x="2183066" y="4339987"/>
            <a:ext cx="0" cy="1123987"/>
          </a:xfrm>
          <a:prstGeom prst="line">
            <a:avLst/>
          </a:prstGeom>
          <a:noFill/>
          <a:ln w="1905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7444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25" grpId="0" animBg="1"/>
      <p:bldP spid="27" grpId="0" animBg="1"/>
      <p:bldP spid="30" grpId="0" animBg="1"/>
      <p:bldP spid="31" grpId="0" animBg="1"/>
      <p:bldP spid="34" grpId="0" animBg="1"/>
      <p:bldP spid="36" grpId="0"/>
      <p:bldP spid="41"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28</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Language</a:t>
            </a:r>
          </a:p>
          <a:p>
            <a:pPr algn="ctr"/>
            <a:r>
              <a:rPr lang="en-US" sz="1600" b="0" dirty="0"/>
              <a:t>Models</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7207" y="1151403"/>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7214753" y="1206824"/>
            <a:ext cx="943977" cy="338554"/>
          </a:xfrm>
          <a:prstGeom prst="rect">
            <a:avLst/>
          </a:prstGeom>
          <a:noFill/>
        </p:spPr>
        <p:txBody>
          <a:bodyPr wrap="none" rtlCol="0">
            <a:spAutoFit/>
          </a:bodyPr>
          <a:lstStyle/>
          <a:p>
            <a:pPr algn="ctr"/>
            <a:r>
              <a:rPr lang="en-US" sz="1600" b="0" dirty="0">
                <a:solidFill>
                  <a:schemeClr val="tx2"/>
                </a:solidFill>
              </a:rPr>
              <a:t>ARISTO</a:t>
            </a:r>
          </a:p>
        </p:txBody>
      </p:sp>
      <p:sp>
        <p:nvSpPr>
          <p:cNvPr id="26" name="Rectangle: Rounded Corners 25">
            <a:extLst>
              <a:ext uri="{FF2B5EF4-FFF2-40B4-BE49-F238E27FC236}">
                <a16:creationId xmlns:a16="http://schemas.microsoft.com/office/drawing/2014/main" id="{3DE2D7E1-49F0-4533-A7F4-F8C019144950}"/>
              </a:ext>
            </a:extLst>
          </p:cNvPr>
          <p:cNvSpPr/>
          <p:nvPr/>
        </p:nvSpPr>
        <p:spPr bwMode="auto">
          <a:xfrm>
            <a:off x="4899276" y="3827331"/>
            <a:ext cx="1285435" cy="931667"/>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3729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29</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Language</a:t>
            </a:r>
          </a:p>
          <a:p>
            <a:pPr algn="ctr"/>
            <a:r>
              <a:rPr lang="en-US" sz="1600" b="0" dirty="0"/>
              <a:t>Models</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27207" y="1151403"/>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7214753" y="1206824"/>
            <a:ext cx="943977" cy="338554"/>
          </a:xfrm>
          <a:prstGeom prst="rect">
            <a:avLst/>
          </a:prstGeom>
          <a:noFill/>
        </p:spPr>
        <p:txBody>
          <a:bodyPr wrap="none" rtlCol="0">
            <a:spAutoFit/>
          </a:bodyPr>
          <a:lstStyle/>
          <a:p>
            <a:pPr algn="ctr"/>
            <a:r>
              <a:rPr lang="en-US" sz="1600" b="0" dirty="0">
                <a:solidFill>
                  <a:schemeClr val="tx2"/>
                </a:solidFill>
              </a:rPr>
              <a:t>ARISTO</a:t>
            </a:r>
          </a:p>
        </p:txBody>
      </p:sp>
      <p:sp>
        <p:nvSpPr>
          <p:cNvPr id="26" name="Rectangle: Rounded Corners 25">
            <a:extLst>
              <a:ext uri="{FF2B5EF4-FFF2-40B4-BE49-F238E27FC236}">
                <a16:creationId xmlns:a16="http://schemas.microsoft.com/office/drawing/2014/main" id="{3DE2D7E1-49F0-4533-A7F4-F8C019144950}"/>
              </a:ext>
            </a:extLst>
          </p:cNvPr>
          <p:cNvSpPr/>
          <p:nvPr/>
        </p:nvSpPr>
        <p:spPr bwMode="auto">
          <a:xfrm>
            <a:off x="4888204" y="4740766"/>
            <a:ext cx="1285435" cy="931667"/>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2474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001EF-6CCA-49BB-9082-95B204A30D32}"/>
              </a:ext>
            </a:extLst>
          </p:cNvPr>
          <p:cNvSpPr>
            <a:spLocks noGrp="1"/>
          </p:cNvSpPr>
          <p:nvPr>
            <p:ph type="title"/>
          </p:nvPr>
        </p:nvSpPr>
        <p:spPr/>
        <p:txBody>
          <a:bodyPr/>
          <a:lstStyle/>
          <a:p>
            <a:r>
              <a:rPr lang="en-US" dirty="0"/>
              <a:t>The History of </a:t>
            </a:r>
            <a:r>
              <a:rPr lang="en-US" dirty="0" err="1"/>
              <a:t>KCap</a:t>
            </a:r>
            <a:endParaRPr lang="en-US" dirty="0"/>
          </a:p>
        </p:txBody>
      </p:sp>
      <p:sp>
        <p:nvSpPr>
          <p:cNvPr id="3" name="Content Placeholder 2">
            <a:extLst>
              <a:ext uri="{FF2B5EF4-FFF2-40B4-BE49-F238E27FC236}">
                <a16:creationId xmlns:a16="http://schemas.microsoft.com/office/drawing/2014/main" id="{E2186DED-D66F-475A-A71D-D66ED8C78512}"/>
              </a:ext>
            </a:extLst>
          </p:cNvPr>
          <p:cNvSpPr>
            <a:spLocks noGrp="1"/>
          </p:cNvSpPr>
          <p:nvPr>
            <p:ph idx="1"/>
          </p:nvPr>
        </p:nvSpPr>
        <p:spPr>
          <a:xfrm>
            <a:off x="457200" y="685800"/>
            <a:ext cx="8382000" cy="571231"/>
          </a:xfrm>
        </p:spPr>
        <p:txBody>
          <a:bodyPr/>
          <a:lstStyle/>
          <a:p>
            <a:r>
              <a:rPr lang="en-US" dirty="0" err="1"/>
              <a:t>KCap</a:t>
            </a:r>
            <a:r>
              <a:rPr lang="en-US" dirty="0"/>
              <a:t> 2001-19</a:t>
            </a:r>
          </a:p>
        </p:txBody>
      </p:sp>
      <p:sp>
        <p:nvSpPr>
          <p:cNvPr id="4" name="TextBox 3">
            <a:extLst>
              <a:ext uri="{FF2B5EF4-FFF2-40B4-BE49-F238E27FC236}">
                <a16:creationId xmlns:a16="http://schemas.microsoft.com/office/drawing/2014/main" id="{7CADD7D2-4674-4488-9EE2-DAF379A02494}"/>
              </a:ext>
            </a:extLst>
          </p:cNvPr>
          <p:cNvSpPr txBox="1"/>
          <p:nvPr/>
        </p:nvSpPr>
        <p:spPr>
          <a:xfrm>
            <a:off x="264417" y="3184749"/>
            <a:ext cx="8574783" cy="461665"/>
          </a:xfrm>
          <a:prstGeom prst="rect">
            <a:avLst/>
          </a:prstGeom>
          <a:noFill/>
          <a:ln w="38100">
            <a:solidFill>
              <a:schemeClr val="accent1"/>
            </a:solidFill>
          </a:ln>
        </p:spPr>
        <p:txBody>
          <a:bodyPr wrap="none" rtlCol="0">
            <a:spAutoFit/>
          </a:bodyPr>
          <a:lstStyle/>
          <a:p>
            <a:pPr algn="l"/>
            <a:r>
              <a:rPr lang="en-US" sz="2400" b="0" dirty="0"/>
              <a:t>How do we get knowledge into the machine in a usable form?</a:t>
            </a:r>
          </a:p>
        </p:txBody>
      </p:sp>
      <p:pic>
        <p:nvPicPr>
          <p:cNvPr id="2050" name="Picture 2">
            <a:extLst>
              <a:ext uri="{FF2B5EF4-FFF2-40B4-BE49-F238E27FC236}">
                <a16:creationId xmlns:a16="http://schemas.microsoft.com/office/drawing/2014/main" id="{9D6A9B41-AFBE-4BE6-93CA-F289A6303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97" y="1289842"/>
            <a:ext cx="9525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89C370-8293-456E-81DA-D1872E687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812" y="1303560"/>
            <a:ext cx="9525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B43E96-2E98-4F53-BEAF-CB665D9EDFCB}"/>
              </a:ext>
            </a:extLst>
          </p:cNvPr>
          <p:cNvPicPr>
            <a:picLocks noChangeAspect="1"/>
          </p:cNvPicPr>
          <p:nvPr/>
        </p:nvPicPr>
        <p:blipFill>
          <a:blip r:embed="rId5"/>
          <a:stretch>
            <a:fillRect/>
          </a:stretch>
        </p:blipFill>
        <p:spPr>
          <a:xfrm>
            <a:off x="5257800" y="1312253"/>
            <a:ext cx="952500" cy="923636"/>
          </a:xfrm>
          <a:prstGeom prst="rect">
            <a:avLst/>
          </a:prstGeom>
        </p:spPr>
      </p:pic>
      <p:sp>
        <p:nvSpPr>
          <p:cNvPr id="7" name="TextBox 6">
            <a:extLst>
              <a:ext uri="{FF2B5EF4-FFF2-40B4-BE49-F238E27FC236}">
                <a16:creationId xmlns:a16="http://schemas.microsoft.com/office/drawing/2014/main" id="{E885540C-07CA-451E-8390-7E20E0F9A2E7}"/>
              </a:ext>
            </a:extLst>
          </p:cNvPr>
          <p:cNvSpPr txBox="1"/>
          <p:nvPr/>
        </p:nvSpPr>
        <p:spPr>
          <a:xfrm>
            <a:off x="4469360" y="1512461"/>
            <a:ext cx="543739" cy="523220"/>
          </a:xfrm>
          <a:prstGeom prst="rect">
            <a:avLst/>
          </a:prstGeom>
          <a:noFill/>
        </p:spPr>
        <p:txBody>
          <a:bodyPr wrap="none" rtlCol="0">
            <a:spAutoFit/>
          </a:bodyPr>
          <a:lstStyle/>
          <a:p>
            <a:pPr algn="l"/>
            <a:r>
              <a:rPr lang="en-US" sz="2800" dirty="0"/>
              <a:t>…</a:t>
            </a:r>
          </a:p>
        </p:txBody>
      </p:sp>
      <p:sp>
        <p:nvSpPr>
          <p:cNvPr id="10" name="Content Placeholder 2">
            <a:extLst>
              <a:ext uri="{FF2B5EF4-FFF2-40B4-BE49-F238E27FC236}">
                <a16:creationId xmlns:a16="http://schemas.microsoft.com/office/drawing/2014/main" id="{20FA2C0F-E213-479D-9E8B-807D8705BF0A}"/>
              </a:ext>
            </a:extLst>
          </p:cNvPr>
          <p:cNvSpPr txBox="1">
            <a:spLocks/>
          </p:cNvSpPr>
          <p:nvPr/>
        </p:nvSpPr>
        <p:spPr bwMode="auto">
          <a:xfrm>
            <a:off x="457200" y="2318157"/>
            <a:ext cx="8382000" cy="5712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Banff Knowledge Acquisition Workshops: 1986-1999</a:t>
            </a:r>
          </a:p>
        </p:txBody>
      </p:sp>
    </p:spTree>
    <p:extLst>
      <p:ext uri="{BB962C8B-B14F-4D97-AF65-F5344CB8AC3E}">
        <p14:creationId xmlns:p14="http://schemas.microsoft.com/office/powerpoint/2010/main" val="34642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p:txBody>
          <a:bodyPr/>
          <a:lstStyle/>
          <a:p>
            <a:r>
              <a:rPr lang="en-US" dirty="0"/>
              <a:t>BERT and </a:t>
            </a:r>
            <a:r>
              <a:rPr lang="en-US" dirty="0" err="1"/>
              <a:t>RoBERTa</a:t>
            </a:r>
            <a:endParaRPr lang="en-US" dirty="0"/>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3"/>
          <a:stretch>
            <a:fillRect/>
          </a:stretch>
        </p:blipFill>
        <p:spPr>
          <a:xfrm>
            <a:off x="5022551" y="2603154"/>
            <a:ext cx="1562251" cy="709987"/>
          </a:xfrm>
          <a:prstGeom prst="rect">
            <a:avLst/>
          </a:prstGeom>
          <a:ln>
            <a:solidFill>
              <a:schemeClr val="tx1"/>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1" name="Picture 2" descr="http://www.ceo.wa.edu.au/home/wattle/images/book_computer.jpg">
            <a:extLst>
              <a:ext uri="{FF2B5EF4-FFF2-40B4-BE49-F238E27FC236}">
                <a16:creationId xmlns:a16="http://schemas.microsoft.com/office/drawing/2014/main" id="{FC1EB786-7868-4E7D-ADED-C2BACBD0F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90082" y="4046718"/>
            <a:ext cx="1226701" cy="93542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854" y="3903905"/>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123000" cy="615553"/>
          </a:xfrm>
          <a:prstGeom prst="rect">
            <a:avLst/>
          </a:prstGeom>
        </p:spPr>
        <p:txBody>
          <a:bodyPr wrap="square">
            <a:spAutoFit/>
          </a:bodyPr>
          <a:lstStyle/>
          <a:p>
            <a:r>
              <a:rPr lang="en-US" sz="1600" b="0" dirty="0"/>
              <a:t>What part of a plant needs </a:t>
            </a:r>
            <a:r>
              <a:rPr lang="en-US" b="0" dirty="0"/>
              <a:t>sunlight</a:t>
            </a:r>
            <a:r>
              <a:rPr lang="en-US" sz="1600" b="0" dirty="0"/>
              <a:t> to do its job? (A) leaf…</a:t>
            </a:r>
            <a:endParaRPr lang="en-US" sz="1600" dirty="0"/>
          </a:p>
        </p:txBody>
      </p:sp>
      <p:sp>
        <p:nvSpPr>
          <p:cNvPr id="4" name="TextBox 3">
            <a:extLst>
              <a:ext uri="{FF2B5EF4-FFF2-40B4-BE49-F238E27FC236}">
                <a16:creationId xmlns:a16="http://schemas.microsoft.com/office/drawing/2014/main" id="{9854D999-7EA4-43F0-9311-B0669D3658A6}"/>
              </a:ext>
            </a:extLst>
          </p:cNvPr>
          <p:cNvSpPr txBox="1"/>
          <p:nvPr/>
        </p:nvSpPr>
        <p:spPr>
          <a:xfrm>
            <a:off x="5861327" y="4051788"/>
            <a:ext cx="3223959" cy="646331"/>
          </a:xfrm>
          <a:prstGeom prst="rect">
            <a:avLst/>
          </a:prstGeom>
          <a:noFill/>
        </p:spPr>
        <p:txBody>
          <a:bodyPr wrap="none" rtlCol="0">
            <a:spAutoFit/>
          </a:bodyPr>
          <a:lstStyle/>
          <a:p>
            <a:pPr algn="l"/>
            <a:r>
              <a:rPr lang="en-US" b="0" i="1" dirty="0"/>
              <a:t>[CLS] context [SEP] question </a:t>
            </a:r>
          </a:p>
          <a:p>
            <a:pPr algn="l"/>
            <a:r>
              <a:rPr lang="en-US" b="0" i="1" dirty="0"/>
              <a:t>         [SEP] answer-option</a:t>
            </a:r>
          </a:p>
        </p:txBody>
      </p:sp>
      <p:grpSp>
        <p:nvGrpSpPr>
          <p:cNvPr id="8" name="Group 7">
            <a:extLst>
              <a:ext uri="{FF2B5EF4-FFF2-40B4-BE49-F238E27FC236}">
                <a16:creationId xmlns:a16="http://schemas.microsoft.com/office/drawing/2014/main" id="{12EFA70B-A997-4E28-8253-7D8B991DD0E1}"/>
              </a:ext>
            </a:extLst>
          </p:cNvPr>
          <p:cNvGrpSpPr/>
          <p:nvPr/>
        </p:nvGrpSpPr>
        <p:grpSpPr>
          <a:xfrm>
            <a:off x="2062527" y="2053561"/>
            <a:ext cx="4117846" cy="1505302"/>
            <a:chOff x="-1679446" y="5029116"/>
            <a:chExt cx="4117846" cy="1505302"/>
          </a:xfrm>
        </p:grpSpPr>
        <p:sp>
          <p:nvSpPr>
            <p:cNvPr id="5" name="Rectangle 4">
              <a:extLst>
                <a:ext uri="{FF2B5EF4-FFF2-40B4-BE49-F238E27FC236}">
                  <a16:creationId xmlns:a16="http://schemas.microsoft.com/office/drawing/2014/main" id="{75AD78F3-8685-4CF3-96B9-55B384AB5CDF}"/>
                </a:ext>
              </a:extLst>
            </p:cNvPr>
            <p:cNvSpPr/>
            <p:nvPr/>
          </p:nvSpPr>
          <p:spPr bwMode="auto">
            <a:xfrm>
              <a:off x="-1679446" y="5029116"/>
              <a:ext cx="4117846" cy="1505302"/>
            </a:xfrm>
            <a:prstGeom prst="rect">
              <a:avLst/>
            </a:prstGeom>
            <a:solidFill>
              <a:schemeClr val="bg1"/>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pic>
          <p:nvPicPr>
            <p:cNvPr id="21" name="Picture 4" descr="book-red">
              <a:extLst>
                <a:ext uri="{FF2B5EF4-FFF2-40B4-BE49-F238E27FC236}">
                  <a16:creationId xmlns:a16="http://schemas.microsoft.com/office/drawing/2014/main" id="{0881668B-E5C4-4424-AE84-0B99E92A64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219" y="5571353"/>
              <a:ext cx="474539" cy="6039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book-blue">
              <a:extLst>
                <a:ext uri="{FF2B5EF4-FFF2-40B4-BE49-F238E27FC236}">
                  <a16:creationId xmlns:a16="http://schemas.microsoft.com/office/drawing/2014/main" id="{A00BBAAB-A53E-4D15-84C9-D596C772B5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2454" y="5568241"/>
              <a:ext cx="474539" cy="6039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0DCCF47-ECC3-4F47-9EEB-49E17B60E273}"/>
                </a:ext>
              </a:extLst>
            </p:cNvPr>
            <p:cNvSpPr txBox="1"/>
            <p:nvPr/>
          </p:nvSpPr>
          <p:spPr>
            <a:xfrm>
              <a:off x="-1443251" y="6172200"/>
              <a:ext cx="1002197" cy="276999"/>
            </a:xfrm>
            <a:prstGeom prst="rect">
              <a:avLst/>
            </a:prstGeom>
            <a:noFill/>
          </p:spPr>
          <p:txBody>
            <a:bodyPr wrap="none" rtlCol="0">
              <a:spAutoFit/>
            </a:bodyPr>
            <a:lstStyle/>
            <a:p>
              <a:pPr algn="l"/>
              <a:r>
                <a:rPr lang="en-US" sz="1200" b="0" dirty="0"/>
                <a:t>Background</a:t>
              </a:r>
            </a:p>
          </p:txBody>
        </p:sp>
        <p:sp>
          <p:nvSpPr>
            <p:cNvPr id="24" name="TextBox 23">
              <a:extLst>
                <a:ext uri="{FF2B5EF4-FFF2-40B4-BE49-F238E27FC236}">
                  <a16:creationId xmlns:a16="http://schemas.microsoft.com/office/drawing/2014/main" id="{25D3FCC8-A6C0-4431-878B-43611598146D}"/>
                </a:ext>
              </a:extLst>
            </p:cNvPr>
            <p:cNvSpPr txBox="1"/>
            <p:nvPr/>
          </p:nvSpPr>
          <p:spPr>
            <a:xfrm>
              <a:off x="-340029" y="6181344"/>
              <a:ext cx="729687" cy="276999"/>
            </a:xfrm>
            <a:prstGeom prst="rect">
              <a:avLst/>
            </a:prstGeom>
            <a:noFill/>
          </p:spPr>
          <p:txBody>
            <a:bodyPr wrap="none" rtlCol="0">
              <a:spAutoFit/>
            </a:bodyPr>
            <a:lstStyle/>
            <a:p>
              <a:pPr algn="l"/>
              <a:r>
                <a:rPr lang="en-US" sz="1200" b="0" dirty="0"/>
                <a:t>Science</a:t>
              </a:r>
            </a:p>
          </p:txBody>
        </p:sp>
        <p:sp>
          <p:nvSpPr>
            <p:cNvPr id="25" name="TextBox 24">
              <a:extLst>
                <a:ext uri="{FF2B5EF4-FFF2-40B4-BE49-F238E27FC236}">
                  <a16:creationId xmlns:a16="http://schemas.microsoft.com/office/drawing/2014/main" id="{68199AFE-39A5-4303-8E5C-BD24642C9F59}"/>
                </a:ext>
              </a:extLst>
            </p:cNvPr>
            <p:cNvSpPr txBox="1"/>
            <p:nvPr/>
          </p:nvSpPr>
          <p:spPr>
            <a:xfrm>
              <a:off x="490683" y="6187440"/>
              <a:ext cx="755335" cy="276999"/>
            </a:xfrm>
            <a:prstGeom prst="rect">
              <a:avLst/>
            </a:prstGeom>
            <a:noFill/>
          </p:spPr>
          <p:txBody>
            <a:bodyPr wrap="none" rtlCol="0">
              <a:spAutoFit/>
            </a:bodyPr>
            <a:lstStyle/>
            <a:p>
              <a:pPr algn="l"/>
              <a:r>
                <a:rPr lang="en-US" sz="1200" b="0" dirty="0"/>
                <a:t>Regents</a:t>
              </a:r>
            </a:p>
          </p:txBody>
        </p:sp>
        <p:pic>
          <p:nvPicPr>
            <p:cNvPr id="26" name="Picture 4" descr="book-red">
              <a:extLst>
                <a:ext uri="{FF2B5EF4-FFF2-40B4-BE49-F238E27FC236}">
                  <a16:creationId xmlns:a16="http://schemas.microsoft.com/office/drawing/2014/main" id="{7C354F64-DE07-44F5-85E8-F4616FD8B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080" y="5565420"/>
              <a:ext cx="474539" cy="603958"/>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67BA5A33-F8D7-4103-ACB0-B7254A894A21}"/>
                </a:ext>
              </a:extLst>
            </p:cNvPr>
            <p:cNvSpPr/>
            <p:nvPr/>
          </p:nvSpPr>
          <p:spPr bwMode="auto">
            <a:xfrm>
              <a:off x="-611043" y="5805868"/>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Arrow: Right 27">
              <a:extLst>
                <a:ext uri="{FF2B5EF4-FFF2-40B4-BE49-F238E27FC236}">
                  <a16:creationId xmlns:a16="http://schemas.microsoft.com/office/drawing/2014/main" id="{827E2FEF-1E94-4E80-AD61-8D3592D43785}"/>
                </a:ext>
              </a:extLst>
            </p:cNvPr>
            <p:cNvSpPr/>
            <p:nvPr/>
          </p:nvSpPr>
          <p:spPr bwMode="auto">
            <a:xfrm>
              <a:off x="280648" y="5835836"/>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3647C1F4-1FB7-4D07-AB31-7CA5C098DDBB}"/>
                </a:ext>
              </a:extLst>
            </p:cNvPr>
            <p:cNvSpPr/>
            <p:nvPr/>
          </p:nvSpPr>
          <p:spPr bwMode="auto">
            <a:xfrm>
              <a:off x="1174844" y="5804862"/>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30" name="Picture 10" descr="http://images.clipartpanda.com/thinking-light-bulb-clip-art-lightbulb-guy-1952974.jpg">
              <a:extLst>
                <a:ext uri="{FF2B5EF4-FFF2-40B4-BE49-F238E27FC236}">
                  <a16:creationId xmlns:a16="http://schemas.microsoft.com/office/drawing/2014/main" id="{A4E9ECFE-EF7F-4B72-8710-274ED28D06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90"/>
            <a:stretch/>
          </p:blipFill>
          <p:spPr bwMode="auto">
            <a:xfrm>
              <a:off x="1556305" y="5500062"/>
              <a:ext cx="527128"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0463AF-C4DB-48FB-85D2-33A16D3CB94D}"/>
                </a:ext>
              </a:extLst>
            </p:cNvPr>
            <p:cNvSpPr txBox="1"/>
            <p:nvPr/>
          </p:nvSpPr>
          <p:spPr>
            <a:xfrm>
              <a:off x="-1376243" y="5087463"/>
              <a:ext cx="3531801" cy="369332"/>
            </a:xfrm>
            <a:prstGeom prst="rect">
              <a:avLst/>
            </a:prstGeom>
            <a:noFill/>
          </p:spPr>
          <p:txBody>
            <a:bodyPr wrap="none" rtlCol="0">
              <a:spAutoFit/>
            </a:bodyPr>
            <a:lstStyle/>
            <a:p>
              <a:r>
                <a:rPr lang="en-US" dirty="0"/>
                <a:t>Multi-step Curriculum Training</a:t>
              </a:r>
            </a:p>
          </p:txBody>
        </p:sp>
      </p:grpSp>
      <p:sp>
        <p:nvSpPr>
          <p:cNvPr id="32" name="Freeform: Shape 31">
            <a:extLst>
              <a:ext uri="{FF2B5EF4-FFF2-40B4-BE49-F238E27FC236}">
                <a16:creationId xmlns:a16="http://schemas.microsoft.com/office/drawing/2014/main" id="{16EB3916-0239-4EE3-BA0F-73F7BE11D5D9}"/>
              </a:ext>
            </a:extLst>
          </p:cNvPr>
          <p:cNvSpPr/>
          <p:nvPr/>
        </p:nvSpPr>
        <p:spPr bwMode="auto">
          <a:xfrm>
            <a:off x="5181600" y="4614041"/>
            <a:ext cx="1114097" cy="346842"/>
          </a:xfrm>
          <a:custGeom>
            <a:avLst/>
            <a:gdLst>
              <a:gd name="connsiteX0" fmla="*/ 1114097 w 1114097"/>
              <a:gd name="connsiteY0" fmla="*/ 0 h 346842"/>
              <a:gd name="connsiteX1" fmla="*/ 840828 w 1114097"/>
              <a:gd name="connsiteY1" fmla="*/ 241738 h 346842"/>
              <a:gd name="connsiteX2" fmla="*/ 641131 w 1114097"/>
              <a:gd name="connsiteY2" fmla="*/ 304800 h 346842"/>
              <a:gd name="connsiteX3" fmla="*/ 0 w 1114097"/>
              <a:gd name="connsiteY3" fmla="*/ 346842 h 346842"/>
            </a:gdLst>
            <a:ahLst/>
            <a:cxnLst>
              <a:cxn ang="0">
                <a:pos x="connsiteX0" y="connsiteY0"/>
              </a:cxn>
              <a:cxn ang="0">
                <a:pos x="connsiteX1" y="connsiteY1"/>
              </a:cxn>
              <a:cxn ang="0">
                <a:pos x="connsiteX2" y="connsiteY2"/>
              </a:cxn>
              <a:cxn ang="0">
                <a:pos x="connsiteX3" y="connsiteY3"/>
              </a:cxn>
            </a:cxnLst>
            <a:rect l="l" t="t" r="r" b="b"/>
            <a:pathLst>
              <a:path w="1114097" h="346842">
                <a:moveTo>
                  <a:pt x="1114097" y="0"/>
                </a:moveTo>
                <a:cubicBezTo>
                  <a:pt x="1016876" y="95469"/>
                  <a:pt x="919656" y="190938"/>
                  <a:pt x="840828" y="241738"/>
                </a:cubicBezTo>
                <a:cubicBezTo>
                  <a:pt x="762000" y="292538"/>
                  <a:pt x="781269" y="287283"/>
                  <a:pt x="641131" y="304800"/>
                </a:cubicBezTo>
                <a:cubicBezTo>
                  <a:pt x="500993" y="322317"/>
                  <a:pt x="250496" y="334579"/>
                  <a:pt x="0" y="346842"/>
                </a:cubicBezTo>
              </a:path>
            </a:pathLst>
          </a:custGeom>
          <a:noFill/>
          <a:ln w="19050" cap="flat" cmpd="sng" algn="ctr">
            <a:solidFill>
              <a:schemeClr val="tx1"/>
            </a:solidFill>
            <a:prstDash val="solid"/>
            <a:round/>
            <a:headEnd type="none" w="med" len="med"/>
            <a:tailEnd type="triangle" w="med" len="med"/>
          </a:ln>
          <a:effectLst/>
        </p:spPr>
        <p:txBody>
          <a:bodyPr rtlCol="0" anchor="ctr"/>
          <a:lstStyle/>
          <a:p>
            <a:pPr algn="ctr"/>
            <a:endParaRPr lang="en-US"/>
          </a:p>
        </p:txBody>
      </p:sp>
      <p:sp>
        <p:nvSpPr>
          <p:cNvPr id="20" name="Rectangle: Rounded Corners 19">
            <a:extLst>
              <a:ext uri="{FF2B5EF4-FFF2-40B4-BE49-F238E27FC236}">
                <a16:creationId xmlns:a16="http://schemas.microsoft.com/office/drawing/2014/main" id="{4D14529B-A7CA-437D-B439-A35DC9356686}"/>
              </a:ext>
            </a:extLst>
          </p:cNvPr>
          <p:cNvSpPr/>
          <p:nvPr/>
        </p:nvSpPr>
        <p:spPr bwMode="auto">
          <a:xfrm>
            <a:off x="3453594" y="4046718"/>
            <a:ext cx="471111" cy="236694"/>
          </a:xfrm>
          <a:prstGeom prst="roundRect">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C8E37073-1CE2-42DF-BEF3-E3AFEE3BB049}"/>
              </a:ext>
            </a:extLst>
          </p:cNvPr>
          <p:cNvSpPr txBox="1"/>
          <p:nvPr/>
        </p:nvSpPr>
        <p:spPr>
          <a:xfrm>
            <a:off x="6295697" y="817911"/>
            <a:ext cx="2065694" cy="646331"/>
          </a:xfrm>
          <a:prstGeom prst="rect">
            <a:avLst/>
          </a:prstGeom>
          <a:noFill/>
        </p:spPr>
        <p:txBody>
          <a:bodyPr wrap="none" rtlCol="0">
            <a:spAutoFit/>
          </a:bodyPr>
          <a:lstStyle/>
          <a:p>
            <a:pPr algn="l"/>
            <a:r>
              <a:rPr lang="en-US" b="0" dirty="0"/>
              <a:t>Aristo Text Corpus</a:t>
            </a:r>
          </a:p>
          <a:p>
            <a:pPr algn="l"/>
            <a:r>
              <a:rPr lang="en-US" b="0" dirty="0"/>
              <a:t>   (0.3TB)</a:t>
            </a:r>
          </a:p>
        </p:txBody>
      </p:sp>
    </p:spTree>
    <p:extLst>
      <p:ext uri="{BB962C8B-B14F-4D97-AF65-F5344CB8AC3E}">
        <p14:creationId xmlns:p14="http://schemas.microsoft.com/office/powerpoint/2010/main" val="39194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P spid="4" grpId="0"/>
      <p:bldP spid="32" grpId="0" animBg="1"/>
      <p:bldP spid="20"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p:txBody>
          <a:bodyPr/>
          <a:lstStyle/>
          <a:p>
            <a:r>
              <a:rPr lang="en-US" dirty="0"/>
              <a:t>Where is the Knowledge Capture?</a:t>
            </a:r>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3"/>
          <a:stretch>
            <a:fillRect/>
          </a:stretch>
        </p:blipFill>
        <p:spPr>
          <a:xfrm>
            <a:off x="5022551" y="2603154"/>
            <a:ext cx="1562251" cy="709987"/>
          </a:xfrm>
          <a:prstGeom prst="rect">
            <a:avLst/>
          </a:prstGeom>
          <a:ln>
            <a:solidFill>
              <a:schemeClr val="tx1"/>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1" name="Picture 2" descr="http://www.ceo.wa.edu.au/home/wattle/images/book_computer.jpg">
            <a:extLst>
              <a:ext uri="{FF2B5EF4-FFF2-40B4-BE49-F238E27FC236}">
                <a16:creationId xmlns:a16="http://schemas.microsoft.com/office/drawing/2014/main" id="{FC1EB786-7868-4E7D-ADED-C2BACBD0F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90082" y="4046718"/>
            <a:ext cx="1226701" cy="93542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854" y="3903905"/>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123000" cy="584775"/>
          </a:xfrm>
          <a:prstGeom prst="rect">
            <a:avLst/>
          </a:prstGeom>
        </p:spPr>
        <p:txBody>
          <a:bodyPr wrap="square">
            <a:spAutoFit/>
          </a:bodyPr>
          <a:lstStyle/>
          <a:p>
            <a:r>
              <a:rPr lang="en-US" sz="1600" b="0" dirty="0"/>
              <a:t>What part of a plant needs sunlight to do its job? (A) leaf</a:t>
            </a:r>
            <a:endParaRPr lang="en-US" sz="1600" dirty="0"/>
          </a:p>
        </p:txBody>
      </p:sp>
    </p:spTree>
    <p:extLst>
      <p:ext uri="{BB962C8B-B14F-4D97-AF65-F5344CB8AC3E}">
        <p14:creationId xmlns:p14="http://schemas.microsoft.com/office/powerpoint/2010/main" val="401401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p:txBody>
          <a:bodyPr/>
          <a:lstStyle/>
          <a:p>
            <a:r>
              <a:rPr lang="en-US" dirty="0"/>
              <a:t>Where is the Knowledge Capture?</a:t>
            </a:r>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3"/>
          <a:stretch>
            <a:fillRect/>
          </a:stretch>
        </p:blipFill>
        <p:spPr>
          <a:xfrm>
            <a:off x="5022551" y="2603154"/>
            <a:ext cx="1562251" cy="709987"/>
          </a:xfrm>
          <a:prstGeom prst="rect">
            <a:avLst/>
          </a:prstGeom>
          <a:ln>
            <a:solidFill>
              <a:schemeClr val="bg1">
                <a:lumMod val="75000"/>
              </a:schemeClr>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54" y="3903905"/>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309536" cy="584775"/>
          </a:xfrm>
          <a:prstGeom prst="rect">
            <a:avLst/>
          </a:prstGeom>
        </p:spPr>
        <p:txBody>
          <a:bodyPr wrap="square">
            <a:spAutoFit/>
          </a:bodyPr>
          <a:lstStyle/>
          <a:p>
            <a:r>
              <a:rPr lang="en-US" sz="1600" b="0" dirty="0">
                <a:solidFill>
                  <a:schemeClr val="bg1">
                    <a:lumMod val="75000"/>
                  </a:schemeClr>
                </a:solidFill>
              </a:rPr>
              <a:t>What part of a plant needs sunlight to do its job? (A) leaf</a:t>
            </a:r>
            <a:endParaRPr lang="en-US" sz="1600" dirty="0">
              <a:solidFill>
                <a:schemeClr val="bg1">
                  <a:lumMod val="75000"/>
                </a:schemeClr>
              </a:solidFill>
            </a:endParaRPr>
          </a:p>
        </p:txBody>
      </p:sp>
      <p:pic>
        <p:nvPicPr>
          <p:cNvPr id="37" name="Picture 36">
            <a:extLst>
              <a:ext uri="{FF2B5EF4-FFF2-40B4-BE49-F238E27FC236}">
                <a16:creationId xmlns:a16="http://schemas.microsoft.com/office/drawing/2014/main" id="{F63B567C-8E8A-4D14-8217-50D368AC00D1}"/>
              </a:ext>
            </a:extLst>
          </p:cNvPr>
          <p:cNvPicPr>
            <a:picLocks noChangeAspect="1"/>
          </p:cNvPicPr>
          <p:nvPr/>
        </p:nvPicPr>
        <p:blipFill>
          <a:blip r:embed="rId7"/>
          <a:stretch>
            <a:fillRect/>
          </a:stretch>
        </p:blipFill>
        <p:spPr>
          <a:xfrm>
            <a:off x="371589" y="3779617"/>
            <a:ext cx="1183140" cy="1219390"/>
          </a:xfrm>
          <a:prstGeom prst="rect">
            <a:avLst/>
          </a:prstGeom>
        </p:spPr>
      </p:pic>
      <p:sp>
        <p:nvSpPr>
          <p:cNvPr id="20" name="TextBox 19">
            <a:extLst>
              <a:ext uri="{FF2B5EF4-FFF2-40B4-BE49-F238E27FC236}">
                <a16:creationId xmlns:a16="http://schemas.microsoft.com/office/drawing/2014/main" id="{5E475B86-94C9-44C2-A85F-2DBF5717AD7B}"/>
              </a:ext>
            </a:extLst>
          </p:cNvPr>
          <p:cNvSpPr txBox="1"/>
          <p:nvPr/>
        </p:nvSpPr>
        <p:spPr>
          <a:xfrm>
            <a:off x="425116" y="5101646"/>
            <a:ext cx="2790059" cy="646331"/>
          </a:xfrm>
          <a:prstGeom prst="rect">
            <a:avLst/>
          </a:prstGeom>
          <a:noFill/>
        </p:spPr>
        <p:txBody>
          <a:bodyPr wrap="none" rtlCol="0">
            <a:spAutoFit/>
          </a:bodyPr>
          <a:lstStyle/>
          <a:p>
            <a:pPr algn="l"/>
            <a:r>
              <a:rPr lang="en-US" b="0" dirty="0">
                <a:solidFill>
                  <a:srgbClr val="FF0000"/>
                </a:solidFill>
              </a:rPr>
              <a:t>Wikipedia + </a:t>
            </a:r>
            <a:r>
              <a:rPr lang="en-US" b="0" dirty="0" err="1">
                <a:solidFill>
                  <a:srgbClr val="FF0000"/>
                </a:solidFill>
              </a:rPr>
              <a:t>BookCorpus</a:t>
            </a:r>
            <a:endParaRPr lang="en-US" b="0" dirty="0">
              <a:solidFill>
                <a:srgbClr val="FF0000"/>
              </a:solidFill>
            </a:endParaRPr>
          </a:p>
          <a:p>
            <a:pPr algn="l"/>
            <a:r>
              <a:rPr lang="en-US" b="0" dirty="0">
                <a:solidFill>
                  <a:srgbClr val="FF0000"/>
                </a:solidFill>
              </a:rPr>
              <a:t>(2.5B words + 11k books)</a:t>
            </a:r>
          </a:p>
        </p:txBody>
      </p:sp>
      <p:pic>
        <p:nvPicPr>
          <p:cNvPr id="1026" name="Picture 2" descr="Image result for wind vortex&quot;">
            <a:extLst>
              <a:ext uri="{FF2B5EF4-FFF2-40B4-BE49-F238E27FC236}">
                <a16:creationId xmlns:a16="http://schemas.microsoft.com/office/drawing/2014/main" id="{A42F2A94-A1C5-405A-823A-F23C2AC654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flipV="1">
            <a:off x="1919099" y="3435637"/>
            <a:ext cx="1176314" cy="175440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4B418C17-DB9E-4765-A16D-469668EE6912}"/>
              </a:ext>
            </a:extLst>
          </p:cNvPr>
          <p:cNvSpPr/>
          <p:nvPr/>
        </p:nvSpPr>
        <p:spPr bwMode="auto">
          <a:xfrm>
            <a:off x="144517" y="3549404"/>
            <a:ext cx="5105454" cy="2318977"/>
          </a:xfrm>
          <a:prstGeom prst="roundRect">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6605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p:txBody>
          <a:bodyPr/>
          <a:lstStyle/>
          <a:p>
            <a:r>
              <a:rPr lang="en-US" dirty="0"/>
              <a:t>Where is the Knowledge Capture?</a:t>
            </a:r>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bg1">
                <a:lumMod val="7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3"/>
          <a:stretch>
            <a:fillRect/>
          </a:stretch>
        </p:blipFill>
        <p:spPr>
          <a:xfrm>
            <a:off x="5022551" y="2603154"/>
            <a:ext cx="1562251" cy="709987"/>
          </a:xfrm>
          <a:prstGeom prst="rect">
            <a:avLst/>
          </a:prstGeom>
          <a:ln>
            <a:solidFill>
              <a:schemeClr val="bg1">
                <a:lumMod val="75000"/>
              </a:schemeClr>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54" y="3903905"/>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309536" cy="584775"/>
          </a:xfrm>
          <a:prstGeom prst="rect">
            <a:avLst/>
          </a:prstGeom>
        </p:spPr>
        <p:txBody>
          <a:bodyPr wrap="square">
            <a:spAutoFit/>
          </a:bodyPr>
          <a:lstStyle/>
          <a:p>
            <a:r>
              <a:rPr lang="en-US" sz="1600" b="0" dirty="0">
                <a:solidFill>
                  <a:schemeClr val="bg1">
                    <a:lumMod val="75000"/>
                  </a:schemeClr>
                </a:solidFill>
              </a:rPr>
              <a:t>What part of a plant needs sunlight to do its job? (A) leaf</a:t>
            </a:r>
            <a:endParaRPr lang="en-US" sz="1600" dirty="0">
              <a:solidFill>
                <a:schemeClr val="bg1">
                  <a:lumMod val="75000"/>
                </a:schemeClr>
              </a:solidFill>
            </a:endParaRPr>
          </a:p>
        </p:txBody>
      </p:sp>
      <p:pic>
        <p:nvPicPr>
          <p:cNvPr id="37" name="Picture 36">
            <a:extLst>
              <a:ext uri="{FF2B5EF4-FFF2-40B4-BE49-F238E27FC236}">
                <a16:creationId xmlns:a16="http://schemas.microsoft.com/office/drawing/2014/main" id="{F63B567C-8E8A-4D14-8217-50D368AC00D1}"/>
              </a:ext>
            </a:extLst>
          </p:cNvPr>
          <p:cNvPicPr>
            <a:picLocks noChangeAspect="1"/>
          </p:cNvPicPr>
          <p:nvPr/>
        </p:nvPicPr>
        <p:blipFill>
          <a:blip r:embed="rId7"/>
          <a:stretch>
            <a:fillRect/>
          </a:stretch>
        </p:blipFill>
        <p:spPr>
          <a:xfrm>
            <a:off x="371589" y="3779617"/>
            <a:ext cx="1183140" cy="1219390"/>
          </a:xfrm>
          <a:prstGeom prst="rect">
            <a:avLst/>
          </a:prstGeom>
        </p:spPr>
      </p:pic>
      <p:sp>
        <p:nvSpPr>
          <p:cNvPr id="20" name="TextBox 19">
            <a:extLst>
              <a:ext uri="{FF2B5EF4-FFF2-40B4-BE49-F238E27FC236}">
                <a16:creationId xmlns:a16="http://schemas.microsoft.com/office/drawing/2014/main" id="{5E475B86-94C9-44C2-A85F-2DBF5717AD7B}"/>
              </a:ext>
            </a:extLst>
          </p:cNvPr>
          <p:cNvSpPr txBox="1"/>
          <p:nvPr/>
        </p:nvSpPr>
        <p:spPr>
          <a:xfrm>
            <a:off x="408633" y="5027788"/>
            <a:ext cx="2790059" cy="646331"/>
          </a:xfrm>
          <a:prstGeom prst="rect">
            <a:avLst/>
          </a:prstGeom>
          <a:noFill/>
        </p:spPr>
        <p:txBody>
          <a:bodyPr wrap="none" rtlCol="0">
            <a:spAutoFit/>
          </a:bodyPr>
          <a:lstStyle/>
          <a:p>
            <a:pPr algn="l"/>
            <a:r>
              <a:rPr lang="en-US" b="0" dirty="0">
                <a:solidFill>
                  <a:srgbClr val="FF0000"/>
                </a:solidFill>
              </a:rPr>
              <a:t>Wikipedia + </a:t>
            </a:r>
            <a:r>
              <a:rPr lang="en-US" b="0" dirty="0" err="1">
                <a:solidFill>
                  <a:srgbClr val="FF0000"/>
                </a:solidFill>
              </a:rPr>
              <a:t>BookCorpus</a:t>
            </a:r>
            <a:endParaRPr lang="en-US" b="0" dirty="0">
              <a:solidFill>
                <a:srgbClr val="FF0000"/>
              </a:solidFill>
            </a:endParaRPr>
          </a:p>
          <a:p>
            <a:pPr algn="l"/>
            <a:r>
              <a:rPr lang="en-US" b="0" dirty="0">
                <a:solidFill>
                  <a:srgbClr val="FF0000"/>
                </a:solidFill>
              </a:rPr>
              <a:t>(2.5B words + 11k books)</a:t>
            </a:r>
          </a:p>
        </p:txBody>
      </p:sp>
      <p:pic>
        <p:nvPicPr>
          <p:cNvPr id="1026" name="Picture 2" descr="Image result for wind vortex&quot;">
            <a:extLst>
              <a:ext uri="{FF2B5EF4-FFF2-40B4-BE49-F238E27FC236}">
                <a16:creationId xmlns:a16="http://schemas.microsoft.com/office/drawing/2014/main" id="{A42F2A94-A1C5-405A-823A-F23C2AC654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flipV="1">
            <a:off x="1919099" y="3435637"/>
            <a:ext cx="1176314" cy="17544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ook-red">
            <a:extLst>
              <a:ext uri="{FF2B5EF4-FFF2-40B4-BE49-F238E27FC236}">
                <a16:creationId xmlns:a16="http://schemas.microsoft.com/office/drawing/2014/main" id="{6BD6A1F8-C7B0-4B00-9023-655E01EA6D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0817" y="6133481"/>
            <a:ext cx="474539" cy="6039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book-blue">
            <a:extLst>
              <a:ext uri="{FF2B5EF4-FFF2-40B4-BE49-F238E27FC236}">
                <a16:creationId xmlns:a16="http://schemas.microsoft.com/office/drawing/2014/main" id="{0CB815D3-2ED8-43C5-AAF3-E0168DAE21A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31582" y="6130369"/>
            <a:ext cx="474539" cy="6039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book-red">
            <a:extLst>
              <a:ext uri="{FF2B5EF4-FFF2-40B4-BE49-F238E27FC236}">
                <a16:creationId xmlns:a16="http://schemas.microsoft.com/office/drawing/2014/main" id="{90858C8A-29B7-41BB-A2AC-B8D8B71827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5116" y="6127548"/>
            <a:ext cx="474539" cy="603958"/>
          </a:xfrm>
          <a:prstGeom prst="rect">
            <a:avLst/>
          </a:prstGeom>
          <a:noFill/>
          <a:extLst>
            <a:ext uri="{909E8E84-426E-40DD-AFC4-6F175D3DCCD1}">
              <a14:hiddenFill xmlns:a14="http://schemas.microsoft.com/office/drawing/2010/main">
                <a:solidFill>
                  <a:srgbClr val="FFFFFF"/>
                </a:solidFill>
              </a14:hiddenFill>
            </a:ext>
          </a:extLst>
        </p:spPr>
      </p:pic>
      <p:sp>
        <p:nvSpPr>
          <p:cNvPr id="44" name="Arrow: Right 43">
            <a:extLst>
              <a:ext uri="{FF2B5EF4-FFF2-40B4-BE49-F238E27FC236}">
                <a16:creationId xmlns:a16="http://schemas.microsoft.com/office/drawing/2014/main" id="{D07BFA96-7C26-4294-982F-2885B909C486}"/>
              </a:ext>
            </a:extLst>
          </p:cNvPr>
          <p:cNvSpPr/>
          <p:nvPr/>
        </p:nvSpPr>
        <p:spPr bwMode="auto">
          <a:xfrm>
            <a:off x="1232993" y="6367996"/>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5" name="Arrow: Right 44">
            <a:extLst>
              <a:ext uri="{FF2B5EF4-FFF2-40B4-BE49-F238E27FC236}">
                <a16:creationId xmlns:a16="http://schemas.microsoft.com/office/drawing/2014/main" id="{C482CAFA-C549-4AEC-8C33-0FD1FCC1BBED}"/>
              </a:ext>
            </a:extLst>
          </p:cNvPr>
          <p:cNvSpPr/>
          <p:nvPr/>
        </p:nvSpPr>
        <p:spPr bwMode="auto">
          <a:xfrm>
            <a:off x="2124684" y="6397964"/>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FD766472-562C-41F0-9E47-E0A98AB51FE8}"/>
              </a:ext>
            </a:extLst>
          </p:cNvPr>
          <p:cNvSpPr txBox="1"/>
          <p:nvPr/>
        </p:nvSpPr>
        <p:spPr>
          <a:xfrm>
            <a:off x="574150" y="5695841"/>
            <a:ext cx="2377639" cy="369332"/>
          </a:xfrm>
          <a:prstGeom prst="rect">
            <a:avLst/>
          </a:prstGeom>
          <a:noFill/>
        </p:spPr>
        <p:txBody>
          <a:bodyPr wrap="none" rtlCol="0">
            <a:spAutoFit/>
          </a:bodyPr>
          <a:lstStyle/>
          <a:p>
            <a:r>
              <a:rPr lang="en-US" dirty="0"/>
              <a:t>Curriculum Training</a:t>
            </a:r>
          </a:p>
        </p:txBody>
      </p:sp>
      <p:pic>
        <p:nvPicPr>
          <p:cNvPr id="49" name="Picture 2" descr="Image result for wind vortex&quot;">
            <a:extLst>
              <a:ext uri="{FF2B5EF4-FFF2-40B4-BE49-F238E27FC236}">
                <a16:creationId xmlns:a16="http://schemas.microsoft.com/office/drawing/2014/main" id="{3139DEC1-4B9C-4F4B-80AE-C6CBA4F16C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623821" flipV="1">
            <a:off x="3000445" y="4939855"/>
            <a:ext cx="709419" cy="105805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4B418C17-DB9E-4765-A16D-469668EE6912}"/>
              </a:ext>
            </a:extLst>
          </p:cNvPr>
          <p:cNvSpPr/>
          <p:nvPr/>
        </p:nvSpPr>
        <p:spPr bwMode="auto">
          <a:xfrm>
            <a:off x="188377" y="5754978"/>
            <a:ext cx="3511768" cy="1026215"/>
          </a:xfrm>
          <a:prstGeom prst="roundRect">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320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a:xfrm>
            <a:off x="0" y="0"/>
            <a:ext cx="9144000" cy="533400"/>
          </a:xfrm>
        </p:spPr>
        <p:txBody>
          <a:bodyPr/>
          <a:lstStyle/>
          <a:p>
            <a:r>
              <a:rPr lang="en-US" dirty="0"/>
              <a:t>Where is the Knowledge Capture?</a:t>
            </a: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3"/>
          <a:stretch>
            <a:fillRect/>
          </a:stretch>
        </p:blipFill>
        <p:spPr>
          <a:xfrm>
            <a:off x="5022551" y="2603154"/>
            <a:ext cx="1562251" cy="709987"/>
          </a:xfrm>
          <a:prstGeom prst="rect">
            <a:avLst/>
          </a:prstGeom>
          <a:ln>
            <a:solidFill>
              <a:schemeClr val="bg1">
                <a:lumMod val="75000"/>
              </a:schemeClr>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chemeClr val="bg1">
              <a:lumMod val="85000"/>
            </a:schemeClr>
          </a:solidFill>
          <a:ln w="19050" cap="flat" cmpd="sng" algn="ctr">
            <a:solidFill>
              <a:schemeClr val="bg1">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54" y="3903905"/>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bg1">
                <a:lumMod val="75000"/>
              </a:schemeClr>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309536" cy="584775"/>
          </a:xfrm>
          <a:prstGeom prst="rect">
            <a:avLst/>
          </a:prstGeom>
        </p:spPr>
        <p:txBody>
          <a:bodyPr wrap="square">
            <a:spAutoFit/>
          </a:bodyPr>
          <a:lstStyle/>
          <a:p>
            <a:r>
              <a:rPr lang="en-US" sz="1600" b="0" dirty="0">
                <a:solidFill>
                  <a:schemeClr val="bg1">
                    <a:lumMod val="75000"/>
                  </a:schemeClr>
                </a:solidFill>
              </a:rPr>
              <a:t>What part of a plant needs sunlight to do its job? (A) leaf…</a:t>
            </a:r>
            <a:endParaRPr lang="en-US" sz="1600" dirty="0">
              <a:solidFill>
                <a:schemeClr val="bg1">
                  <a:lumMod val="75000"/>
                </a:schemeClr>
              </a:solidFill>
            </a:endParaRPr>
          </a:p>
        </p:txBody>
      </p:sp>
      <p:pic>
        <p:nvPicPr>
          <p:cNvPr id="37" name="Picture 36">
            <a:extLst>
              <a:ext uri="{FF2B5EF4-FFF2-40B4-BE49-F238E27FC236}">
                <a16:creationId xmlns:a16="http://schemas.microsoft.com/office/drawing/2014/main" id="{F63B567C-8E8A-4D14-8217-50D368AC00D1}"/>
              </a:ext>
            </a:extLst>
          </p:cNvPr>
          <p:cNvPicPr>
            <a:picLocks noChangeAspect="1"/>
          </p:cNvPicPr>
          <p:nvPr/>
        </p:nvPicPr>
        <p:blipFill>
          <a:blip r:embed="rId7"/>
          <a:stretch>
            <a:fillRect/>
          </a:stretch>
        </p:blipFill>
        <p:spPr>
          <a:xfrm>
            <a:off x="371589" y="3779617"/>
            <a:ext cx="1183140" cy="1219390"/>
          </a:xfrm>
          <a:prstGeom prst="rect">
            <a:avLst/>
          </a:prstGeom>
        </p:spPr>
      </p:pic>
      <p:sp>
        <p:nvSpPr>
          <p:cNvPr id="20" name="TextBox 19">
            <a:extLst>
              <a:ext uri="{FF2B5EF4-FFF2-40B4-BE49-F238E27FC236}">
                <a16:creationId xmlns:a16="http://schemas.microsoft.com/office/drawing/2014/main" id="{5E475B86-94C9-44C2-A85F-2DBF5717AD7B}"/>
              </a:ext>
            </a:extLst>
          </p:cNvPr>
          <p:cNvSpPr txBox="1"/>
          <p:nvPr/>
        </p:nvSpPr>
        <p:spPr>
          <a:xfrm>
            <a:off x="425116" y="5101646"/>
            <a:ext cx="2790059" cy="646331"/>
          </a:xfrm>
          <a:prstGeom prst="rect">
            <a:avLst/>
          </a:prstGeom>
          <a:noFill/>
        </p:spPr>
        <p:txBody>
          <a:bodyPr wrap="none" rtlCol="0">
            <a:spAutoFit/>
          </a:bodyPr>
          <a:lstStyle/>
          <a:p>
            <a:pPr algn="l"/>
            <a:r>
              <a:rPr lang="en-US" b="0" dirty="0">
                <a:solidFill>
                  <a:srgbClr val="FF0000"/>
                </a:solidFill>
              </a:rPr>
              <a:t>Wikipedia + </a:t>
            </a:r>
            <a:r>
              <a:rPr lang="en-US" b="0" dirty="0" err="1">
                <a:solidFill>
                  <a:srgbClr val="FF0000"/>
                </a:solidFill>
              </a:rPr>
              <a:t>BookCorpus</a:t>
            </a:r>
            <a:endParaRPr lang="en-US" b="0" dirty="0">
              <a:solidFill>
                <a:srgbClr val="FF0000"/>
              </a:solidFill>
            </a:endParaRPr>
          </a:p>
          <a:p>
            <a:pPr algn="l"/>
            <a:r>
              <a:rPr lang="en-US" b="0" dirty="0">
                <a:solidFill>
                  <a:srgbClr val="FF0000"/>
                </a:solidFill>
              </a:rPr>
              <a:t>(2.5B words + 11k books)</a:t>
            </a:r>
          </a:p>
        </p:txBody>
      </p:sp>
      <p:pic>
        <p:nvPicPr>
          <p:cNvPr id="1026" name="Picture 2" descr="Image result for wind vortex&quot;">
            <a:extLst>
              <a:ext uri="{FF2B5EF4-FFF2-40B4-BE49-F238E27FC236}">
                <a16:creationId xmlns:a16="http://schemas.microsoft.com/office/drawing/2014/main" id="{A42F2A94-A1C5-405A-823A-F23C2AC654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flipV="1">
            <a:off x="1919099" y="3435637"/>
            <a:ext cx="1176314" cy="1754405"/>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Magnetic Disk 20">
            <a:extLst>
              <a:ext uri="{FF2B5EF4-FFF2-40B4-BE49-F238E27FC236}">
                <a16:creationId xmlns:a16="http://schemas.microsoft.com/office/drawing/2014/main" id="{F55D8D23-2B46-48E5-8120-AFEDA5EB2200}"/>
              </a:ext>
            </a:extLst>
          </p:cNvPr>
          <p:cNvSpPr/>
          <p:nvPr/>
        </p:nvSpPr>
        <p:spPr bwMode="auto">
          <a:xfrm>
            <a:off x="5317582" y="645777"/>
            <a:ext cx="933936" cy="990600"/>
          </a:xfrm>
          <a:prstGeom prst="flowChartMagneticDisk">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Arrow: Down 21">
            <a:extLst>
              <a:ext uri="{FF2B5EF4-FFF2-40B4-BE49-F238E27FC236}">
                <a16:creationId xmlns:a16="http://schemas.microsoft.com/office/drawing/2014/main" id="{7BECE437-3BD2-4730-9DE4-10A64332144E}"/>
              </a:ext>
            </a:extLst>
          </p:cNvPr>
          <p:cNvSpPr/>
          <p:nvPr/>
        </p:nvSpPr>
        <p:spPr bwMode="auto">
          <a:xfrm flipH="1">
            <a:off x="5546533" y="1757778"/>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Rectangle: Rounded Corners 3">
            <a:extLst>
              <a:ext uri="{FF2B5EF4-FFF2-40B4-BE49-F238E27FC236}">
                <a16:creationId xmlns:a16="http://schemas.microsoft.com/office/drawing/2014/main" id="{BF303918-5AC6-4649-9CC9-5FB24A78A45D}"/>
              </a:ext>
            </a:extLst>
          </p:cNvPr>
          <p:cNvSpPr/>
          <p:nvPr/>
        </p:nvSpPr>
        <p:spPr bwMode="auto">
          <a:xfrm>
            <a:off x="4800600" y="578069"/>
            <a:ext cx="2057400" cy="2850931"/>
          </a:xfrm>
          <a:prstGeom prst="roundRect">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B4E7E257-0841-4C37-875D-5BB5DFFEEF4B}"/>
              </a:ext>
            </a:extLst>
          </p:cNvPr>
          <p:cNvSpPr txBox="1"/>
          <p:nvPr/>
        </p:nvSpPr>
        <p:spPr>
          <a:xfrm>
            <a:off x="6858000" y="817911"/>
            <a:ext cx="1582484" cy="646331"/>
          </a:xfrm>
          <a:prstGeom prst="rect">
            <a:avLst/>
          </a:prstGeom>
          <a:noFill/>
        </p:spPr>
        <p:txBody>
          <a:bodyPr wrap="none" rtlCol="0">
            <a:spAutoFit/>
          </a:bodyPr>
          <a:lstStyle/>
          <a:p>
            <a:pPr algn="ctr"/>
            <a:r>
              <a:rPr lang="en-US" b="0" dirty="0">
                <a:solidFill>
                  <a:srgbClr val="FF0000"/>
                </a:solidFill>
              </a:rPr>
              <a:t>Aristo Corpus</a:t>
            </a:r>
          </a:p>
          <a:p>
            <a:pPr algn="ctr"/>
            <a:r>
              <a:rPr lang="en-US" b="0" dirty="0">
                <a:solidFill>
                  <a:srgbClr val="FF0000"/>
                </a:solidFill>
              </a:rPr>
              <a:t>(2B words)</a:t>
            </a:r>
          </a:p>
        </p:txBody>
      </p:sp>
      <p:pic>
        <p:nvPicPr>
          <p:cNvPr id="2050" name="Picture 2" descr="Image result for drip&quot;">
            <a:extLst>
              <a:ext uri="{FF2B5EF4-FFF2-40B4-BE49-F238E27FC236}">
                <a16:creationId xmlns:a16="http://schemas.microsoft.com/office/drawing/2014/main" id="{5E514D77-D04C-406A-AB8B-C7413BAE4B5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4000" y="1716804"/>
            <a:ext cx="421306" cy="4950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rip&quot;">
            <a:extLst>
              <a:ext uri="{FF2B5EF4-FFF2-40B4-BE49-F238E27FC236}">
                <a16:creationId xmlns:a16="http://schemas.microsoft.com/office/drawing/2014/main" id="{556247B4-5F00-41CC-A8A6-12F7351FCDC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95588" y="1964326"/>
            <a:ext cx="421306" cy="4950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ook-red">
            <a:extLst>
              <a:ext uri="{FF2B5EF4-FFF2-40B4-BE49-F238E27FC236}">
                <a16:creationId xmlns:a16="http://schemas.microsoft.com/office/drawing/2014/main" id="{97FB59ED-38C9-40D4-A70E-DC8E386B94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0817" y="6133481"/>
            <a:ext cx="474539" cy="6039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book-blue">
            <a:extLst>
              <a:ext uri="{FF2B5EF4-FFF2-40B4-BE49-F238E27FC236}">
                <a16:creationId xmlns:a16="http://schemas.microsoft.com/office/drawing/2014/main" id="{9022D973-B904-48BA-9353-72F63BA2680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1582" y="6130369"/>
            <a:ext cx="474539" cy="6039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ook-red">
            <a:extLst>
              <a:ext uri="{FF2B5EF4-FFF2-40B4-BE49-F238E27FC236}">
                <a16:creationId xmlns:a16="http://schemas.microsoft.com/office/drawing/2014/main" id="{0B88F7A5-E88E-4099-BD61-5672DF260DC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5116" y="6127548"/>
            <a:ext cx="474539" cy="603958"/>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Right 27">
            <a:extLst>
              <a:ext uri="{FF2B5EF4-FFF2-40B4-BE49-F238E27FC236}">
                <a16:creationId xmlns:a16="http://schemas.microsoft.com/office/drawing/2014/main" id="{AF368DD9-56F4-4D74-9EDF-DA9B22C12450}"/>
              </a:ext>
            </a:extLst>
          </p:cNvPr>
          <p:cNvSpPr/>
          <p:nvPr/>
        </p:nvSpPr>
        <p:spPr bwMode="auto">
          <a:xfrm>
            <a:off x="1232993" y="6367996"/>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Arrow: Right 28">
            <a:extLst>
              <a:ext uri="{FF2B5EF4-FFF2-40B4-BE49-F238E27FC236}">
                <a16:creationId xmlns:a16="http://schemas.microsoft.com/office/drawing/2014/main" id="{56C8F587-A7B3-4B59-A7B3-4B967A3EA81F}"/>
              </a:ext>
            </a:extLst>
          </p:cNvPr>
          <p:cNvSpPr/>
          <p:nvPr/>
        </p:nvSpPr>
        <p:spPr bwMode="auto">
          <a:xfrm>
            <a:off x="2124684" y="6397964"/>
            <a:ext cx="322664" cy="174489"/>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0" name="TextBox 29">
            <a:extLst>
              <a:ext uri="{FF2B5EF4-FFF2-40B4-BE49-F238E27FC236}">
                <a16:creationId xmlns:a16="http://schemas.microsoft.com/office/drawing/2014/main" id="{D2B17578-A7FA-43D8-A688-D7BCE500866E}"/>
              </a:ext>
            </a:extLst>
          </p:cNvPr>
          <p:cNvSpPr txBox="1"/>
          <p:nvPr/>
        </p:nvSpPr>
        <p:spPr>
          <a:xfrm>
            <a:off x="574150" y="5695841"/>
            <a:ext cx="2377639" cy="369332"/>
          </a:xfrm>
          <a:prstGeom prst="rect">
            <a:avLst/>
          </a:prstGeom>
          <a:noFill/>
        </p:spPr>
        <p:txBody>
          <a:bodyPr wrap="none" rtlCol="0">
            <a:spAutoFit/>
          </a:bodyPr>
          <a:lstStyle/>
          <a:p>
            <a:r>
              <a:rPr lang="en-US" dirty="0"/>
              <a:t>Curriculum Training</a:t>
            </a:r>
          </a:p>
        </p:txBody>
      </p:sp>
      <p:pic>
        <p:nvPicPr>
          <p:cNvPr id="31" name="Picture 2" descr="Image result for wind vortex&quot;">
            <a:extLst>
              <a:ext uri="{FF2B5EF4-FFF2-40B4-BE49-F238E27FC236}">
                <a16:creationId xmlns:a16="http://schemas.microsoft.com/office/drawing/2014/main" id="{35B868F7-FC92-44FD-BD6D-7809678002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623821" flipV="1">
            <a:off x="3000445" y="4939855"/>
            <a:ext cx="709419" cy="105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64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pic>
        <p:nvPicPr>
          <p:cNvPr id="12290" name="Picture 2">
            <a:extLst>
              <a:ext uri="{FF2B5EF4-FFF2-40B4-BE49-F238E27FC236}">
                <a16:creationId xmlns:a16="http://schemas.microsoft.com/office/drawing/2014/main" id="{5612908E-BB1D-413D-A9EB-1B55BF7D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6351"/>
            <a:ext cx="6400800" cy="421941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54D46EC-CDD0-40F9-A722-CBBC537C92E8}"/>
              </a:ext>
            </a:extLst>
          </p:cNvPr>
          <p:cNvSpPr/>
          <p:nvPr/>
        </p:nvSpPr>
        <p:spPr bwMode="auto">
          <a:xfrm>
            <a:off x="3430851"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097851"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D83A8B4E-DEEF-40C6-A614-152233288D3B}"/>
              </a:ext>
            </a:extLst>
          </p:cNvPr>
          <p:cNvCxnSpPr>
            <a:cxnSpLocks/>
            <a:stCxn id="5" idx="6"/>
            <a:endCxn id="6" idx="2"/>
          </p:cNvCxnSpPr>
          <p:nvPr/>
        </p:nvCxnSpPr>
        <p:spPr bwMode="auto">
          <a:xfrm flipV="1">
            <a:off x="3583251" y="1339136"/>
            <a:ext cx="2514600" cy="313944"/>
          </a:xfrm>
          <a:prstGeom prst="straightConnector1">
            <a:avLst/>
          </a:prstGeom>
          <a:noFill/>
          <a:ln w="1905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92D49E-7A48-475D-91B7-DC6070F70ED8}"/>
              </a:ext>
            </a:extLst>
          </p:cNvPr>
          <p:cNvSpPr txBox="1"/>
          <p:nvPr/>
        </p:nvSpPr>
        <p:spPr>
          <a:xfrm>
            <a:off x="1359037"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71106"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299196"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48597"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70031"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5685513" y="4757301"/>
            <a:ext cx="1129476" cy="369332"/>
          </a:xfrm>
          <a:prstGeom prst="rect">
            <a:avLst/>
          </a:prstGeom>
          <a:noFill/>
        </p:spPr>
        <p:txBody>
          <a:bodyPr wrap="none" rtlCol="0">
            <a:spAutoFit/>
          </a:bodyPr>
          <a:lstStyle/>
          <a:p>
            <a:pPr algn="l"/>
            <a:r>
              <a:rPr lang="en-US" dirty="0"/>
              <a:t>ARISTO!</a:t>
            </a:r>
          </a:p>
        </p:txBody>
      </p:sp>
      <p:sp>
        <p:nvSpPr>
          <p:cNvPr id="16" name="Rectangle 15">
            <a:extLst>
              <a:ext uri="{FF2B5EF4-FFF2-40B4-BE49-F238E27FC236}">
                <a16:creationId xmlns:a16="http://schemas.microsoft.com/office/drawing/2014/main" id="{CE598858-FDF5-4DE5-ACB1-6C80324D72E9}"/>
              </a:ext>
            </a:extLst>
          </p:cNvPr>
          <p:cNvSpPr/>
          <p:nvPr/>
        </p:nvSpPr>
        <p:spPr bwMode="auto">
          <a:xfrm>
            <a:off x="2209800" y="685800"/>
            <a:ext cx="4876800"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6578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pic>
        <p:nvPicPr>
          <p:cNvPr id="12290" name="Picture 2">
            <a:extLst>
              <a:ext uri="{FF2B5EF4-FFF2-40B4-BE49-F238E27FC236}">
                <a16:creationId xmlns:a16="http://schemas.microsoft.com/office/drawing/2014/main" id="{5612908E-BB1D-413D-A9EB-1B55BF7D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6351"/>
            <a:ext cx="6400800" cy="421941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54D46EC-CDD0-40F9-A722-CBBC537C92E8}"/>
              </a:ext>
            </a:extLst>
          </p:cNvPr>
          <p:cNvSpPr/>
          <p:nvPr/>
        </p:nvSpPr>
        <p:spPr bwMode="auto">
          <a:xfrm>
            <a:off x="3430851"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097851"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D83A8B4E-DEEF-40C6-A614-152233288D3B}"/>
              </a:ext>
            </a:extLst>
          </p:cNvPr>
          <p:cNvCxnSpPr>
            <a:cxnSpLocks/>
            <a:stCxn id="5" idx="6"/>
            <a:endCxn id="6" idx="2"/>
          </p:cNvCxnSpPr>
          <p:nvPr/>
        </p:nvCxnSpPr>
        <p:spPr bwMode="auto">
          <a:xfrm flipV="1">
            <a:off x="3583251" y="1339136"/>
            <a:ext cx="2514600" cy="313944"/>
          </a:xfrm>
          <a:prstGeom prst="straightConnector1">
            <a:avLst/>
          </a:prstGeom>
          <a:noFill/>
          <a:ln w="1905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92D49E-7A48-475D-91B7-DC6070F70ED8}"/>
              </a:ext>
            </a:extLst>
          </p:cNvPr>
          <p:cNvSpPr txBox="1"/>
          <p:nvPr/>
        </p:nvSpPr>
        <p:spPr>
          <a:xfrm>
            <a:off x="1359037"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71106"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299196"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48597"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70031"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5685513" y="4757301"/>
            <a:ext cx="1129476" cy="369332"/>
          </a:xfrm>
          <a:prstGeom prst="rect">
            <a:avLst/>
          </a:prstGeom>
          <a:noFill/>
        </p:spPr>
        <p:txBody>
          <a:bodyPr wrap="none" rtlCol="0">
            <a:spAutoFit/>
          </a:bodyPr>
          <a:lstStyle/>
          <a:p>
            <a:pPr algn="l"/>
            <a:r>
              <a:rPr lang="en-US" dirty="0"/>
              <a:t>ARISTO!</a:t>
            </a:r>
          </a:p>
        </p:txBody>
      </p:sp>
      <p:sp>
        <p:nvSpPr>
          <p:cNvPr id="16" name="Rectangle 15">
            <a:extLst>
              <a:ext uri="{FF2B5EF4-FFF2-40B4-BE49-F238E27FC236}">
                <a16:creationId xmlns:a16="http://schemas.microsoft.com/office/drawing/2014/main" id="{CE598858-FDF5-4DE5-ACB1-6C80324D72E9}"/>
              </a:ext>
            </a:extLst>
          </p:cNvPr>
          <p:cNvSpPr/>
          <p:nvPr/>
        </p:nvSpPr>
        <p:spPr bwMode="auto">
          <a:xfrm>
            <a:off x="3048597" y="646351"/>
            <a:ext cx="4055818"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41491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pic>
        <p:nvPicPr>
          <p:cNvPr id="12290" name="Picture 2">
            <a:extLst>
              <a:ext uri="{FF2B5EF4-FFF2-40B4-BE49-F238E27FC236}">
                <a16:creationId xmlns:a16="http://schemas.microsoft.com/office/drawing/2014/main" id="{5612908E-BB1D-413D-A9EB-1B55BF7D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6351"/>
            <a:ext cx="6400800" cy="421941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2F41DC3-1955-4179-9B3C-72EFD706A76A}"/>
              </a:ext>
            </a:extLst>
          </p:cNvPr>
          <p:cNvSpPr/>
          <p:nvPr/>
        </p:nvSpPr>
        <p:spPr bwMode="auto">
          <a:xfrm>
            <a:off x="1595955"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0851"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097851"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48355"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92D49E-7A48-475D-91B7-DC6070F70ED8}"/>
              </a:ext>
            </a:extLst>
          </p:cNvPr>
          <p:cNvSpPr txBox="1"/>
          <p:nvPr/>
        </p:nvSpPr>
        <p:spPr>
          <a:xfrm>
            <a:off x="1359037"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71106"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299196"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48597"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70031"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5685513" y="4757301"/>
            <a:ext cx="1129476" cy="369332"/>
          </a:xfrm>
          <a:prstGeom prst="rect">
            <a:avLst/>
          </a:prstGeom>
          <a:noFill/>
        </p:spPr>
        <p:txBody>
          <a:bodyPr wrap="none" rtlCol="0">
            <a:spAutoFit/>
          </a:bodyPr>
          <a:lstStyle/>
          <a:p>
            <a:pPr algn="l"/>
            <a:r>
              <a:rPr lang="en-US" dirty="0"/>
              <a:t>ARISTO!</a:t>
            </a:r>
          </a:p>
        </p:txBody>
      </p:sp>
      <p:sp>
        <p:nvSpPr>
          <p:cNvPr id="16" name="Rectangle 15">
            <a:extLst>
              <a:ext uri="{FF2B5EF4-FFF2-40B4-BE49-F238E27FC236}">
                <a16:creationId xmlns:a16="http://schemas.microsoft.com/office/drawing/2014/main" id="{CE598858-FDF5-4DE5-ACB1-6C80324D72E9}"/>
              </a:ext>
            </a:extLst>
          </p:cNvPr>
          <p:cNvSpPr/>
          <p:nvPr/>
        </p:nvSpPr>
        <p:spPr bwMode="auto">
          <a:xfrm>
            <a:off x="4000644" y="685800"/>
            <a:ext cx="3085956"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0877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pic>
        <p:nvPicPr>
          <p:cNvPr id="12290" name="Picture 2">
            <a:extLst>
              <a:ext uri="{FF2B5EF4-FFF2-40B4-BE49-F238E27FC236}">
                <a16:creationId xmlns:a16="http://schemas.microsoft.com/office/drawing/2014/main" id="{5612908E-BB1D-413D-A9EB-1B55BF7D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6351"/>
            <a:ext cx="6400800" cy="421941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2F41DC3-1955-4179-9B3C-72EFD706A76A}"/>
              </a:ext>
            </a:extLst>
          </p:cNvPr>
          <p:cNvSpPr/>
          <p:nvPr/>
        </p:nvSpPr>
        <p:spPr bwMode="auto">
          <a:xfrm>
            <a:off x="1595955"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0851"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097851"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48355"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92D49E-7A48-475D-91B7-DC6070F70ED8}"/>
              </a:ext>
            </a:extLst>
          </p:cNvPr>
          <p:cNvSpPr txBox="1"/>
          <p:nvPr/>
        </p:nvSpPr>
        <p:spPr>
          <a:xfrm>
            <a:off x="1359037"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71106"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299196"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48597"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70031"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5685513" y="4757301"/>
            <a:ext cx="1129476" cy="369332"/>
          </a:xfrm>
          <a:prstGeom prst="rect">
            <a:avLst/>
          </a:prstGeom>
          <a:noFill/>
        </p:spPr>
        <p:txBody>
          <a:bodyPr wrap="none" rtlCol="0">
            <a:spAutoFit/>
          </a:bodyPr>
          <a:lstStyle/>
          <a:p>
            <a:pPr algn="l"/>
            <a:r>
              <a:rPr lang="en-US" dirty="0"/>
              <a:t>ARISTO!</a:t>
            </a:r>
          </a:p>
        </p:txBody>
      </p:sp>
      <p:sp>
        <p:nvSpPr>
          <p:cNvPr id="16" name="Rectangle 15">
            <a:extLst>
              <a:ext uri="{FF2B5EF4-FFF2-40B4-BE49-F238E27FC236}">
                <a16:creationId xmlns:a16="http://schemas.microsoft.com/office/drawing/2014/main" id="{CE598858-FDF5-4DE5-ACB1-6C80324D72E9}"/>
              </a:ext>
            </a:extLst>
          </p:cNvPr>
          <p:cNvSpPr/>
          <p:nvPr/>
        </p:nvSpPr>
        <p:spPr bwMode="auto">
          <a:xfrm>
            <a:off x="4770030" y="685800"/>
            <a:ext cx="2316569"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2001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5DFB75-E3DE-4D96-9696-8C235316CDED}"/>
              </a:ext>
            </a:extLst>
          </p:cNvPr>
          <p:cNvSpPr/>
          <p:nvPr/>
        </p:nvSpPr>
        <p:spPr bwMode="auto">
          <a:xfrm>
            <a:off x="6295113" y="6211649"/>
            <a:ext cx="2848887" cy="646351"/>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pic>
        <p:nvPicPr>
          <p:cNvPr id="12290" name="Picture 2">
            <a:extLst>
              <a:ext uri="{FF2B5EF4-FFF2-40B4-BE49-F238E27FC236}">
                <a16:creationId xmlns:a16="http://schemas.microsoft.com/office/drawing/2014/main" id="{5612908E-BB1D-413D-A9EB-1B55BF7D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46351"/>
            <a:ext cx="6400800" cy="421941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2F41DC3-1955-4179-9B3C-72EFD706A76A}"/>
              </a:ext>
            </a:extLst>
          </p:cNvPr>
          <p:cNvSpPr/>
          <p:nvPr/>
        </p:nvSpPr>
        <p:spPr bwMode="auto">
          <a:xfrm>
            <a:off x="1595955"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0851"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097851"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48355"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892D49E-7A48-475D-91B7-DC6070F70ED8}"/>
              </a:ext>
            </a:extLst>
          </p:cNvPr>
          <p:cNvSpPr txBox="1"/>
          <p:nvPr/>
        </p:nvSpPr>
        <p:spPr>
          <a:xfrm>
            <a:off x="1359037"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71106"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299196"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48597"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70031"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5685513" y="4757301"/>
            <a:ext cx="1129476" cy="369332"/>
          </a:xfrm>
          <a:prstGeom prst="rect">
            <a:avLst/>
          </a:prstGeom>
          <a:noFill/>
        </p:spPr>
        <p:txBody>
          <a:bodyPr wrap="none" rtlCol="0">
            <a:spAutoFit/>
          </a:bodyPr>
          <a:lstStyle/>
          <a:p>
            <a:pPr algn="l"/>
            <a:r>
              <a:rPr lang="en-US" dirty="0"/>
              <a:t>ARISTO!</a:t>
            </a:r>
          </a:p>
        </p:txBody>
      </p:sp>
      <p:sp>
        <p:nvSpPr>
          <p:cNvPr id="16" name="Rectangle 15">
            <a:extLst>
              <a:ext uri="{FF2B5EF4-FFF2-40B4-BE49-F238E27FC236}">
                <a16:creationId xmlns:a16="http://schemas.microsoft.com/office/drawing/2014/main" id="{CE598858-FDF5-4DE5-ACB1-6C80324D72E9}"/>
              </a:ext>
            </a:extLst>
          </p:cNvPr>
          <p:cNvSpPr/>
          <p:nvPr/>
        </p:nvSpPr>
        <p:spPr bwMode="auto">
          <a:xfrm>
            <a:off x="5791200" y="685800"/>
            <a:ext cx="1295400"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4475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91F0-81E8-4AB2-A262-3386ED795C97}"/>
              </a:ext>
            </a:extLst>
          </p:cNvPr>
          <p:cNvSpPr>
            <a:spLocks noGrp="1"/>
          </p:cNvSpPr>
          <p:nvPr>
            <p:ph type="title"/>
          </p:nvPr>
        </p:nvSpPr>
        <p:spPr/>
        <p:txBody>
          <a:bodyPr/>
          <a:lstStyle/>
          <a:p>
            <a:r>
              <a:rPr lang="en-US" dirty="0"/>
              <a:t>A Question for the field of Knowledge Capture</a:t>
            </a:r>
          </a:p>
        </p:txBody>
      </p:sp>
      <p:sp>
        <p:nvSpPr>
          <p:cNvPr id="3" name="TextBox 2">
            <a:extLst>
              <a:ext uri="{FF2B5EF4-FFF2-40B4-BE49-F238E27FC236}">
                <a16:creationId xmlns:a16="http://schemas.microsoft.com/office/drawing/2014/main" id="{1EFBB547-8D51-45A8-B2DE-8ECF0FE5513A}"/>
              </a:ext>
            </a:extLst>
          </p:cNvPr>
          <p:cNvSpPr txBox="1"/>
          <p:nvPr/>
        </p:nvSpPr>
        <p:spPr>
          <a:xfrm>
            <a:off x="5036566" y="4553558"/>
            <a:ext cx="1709122" cy="830997"/>
          </a:xfrm>
          <a:prstGeom prst="rect">
            <a:avLst/>
          </a:prstGeom>
          <a:noFill/>
        </p:spPr>
        <p:txBody>
          <a:bodyPr wrap="none" rtlCol="0">
            <a:spAutoFit/>
          </a:bodyPr>
          <a:lstStyle/>
          <a:p>
            <a:pPr algn="ctr"/>
            <a:r>
              <a:rPr lang="en-US" sz="2400" b="0" dirty="0"/>
              <a:t>relevant </a:t>
            </a:r>
          </a:p>
          <a:p>
            <a:pPr algn="ctr"/>
            <a:r>
              <a:rPr lang="en-US" sz="2400" b="0" dirty="0"/>
              <a:t>information</a:t>
            </a:r>
          </a:p>
        </p:txBody>
      </p:sp>
      <p:grpSp>
        <p:nvGrpSpPr>
          <p:cNvPr id="21" name="Group 20">
            <a:extLst>
              <a:ext uri="{FF2B5EF4-FFF2-40B4-BE49-F238E27FC236}">
                <a16:creationId xmlns:a16="http://schemas.microsoft.com/office/drawing/2014/main" id="{B0162819-F72B-4E8E-8342-C32F7A269296}"/>
              </a:ext>
            </a:extLst>
          </p:cNvPr>
          <p:cNvGrpSpPr>
            <a:grpSpLocks noChangeAspect="1"/>
          </p:cNvGrpSpPr>
          <p:nvPr/>
        </p:nvGrpSpPr>
        <p:grpSpPr>
          <a:xfrm>
            <a:off x="5107387" y="1532225"/>
            <a:ext cx="1217814" cy="950137"/>
            <a:chOff x="6450013" y="822325"/>
            <a:chExt cx="801688" cy="625476"/>
          </a:xfrm>
        </p:grpSpPr>
        <p:sp>
          <p:nvSpPr>
            <p:cNvPr id="22" name="Rectangle 71">
              <a:extLst>
                <a:ext uri="{FF2B5EF4-FFF2-40B4-BE49-F238E27FC236}">
                  <a16:creationId xmlns:a16="http://schemas.microsoft.com/office/drawing/2014/main" id="{66CEAB35-8818-4C84-BD28-AE26282DA1BE}"/>
                </a:ext>
              </a:extLst>
            </p:cNvPr>
            <p:cNvSpPr>
              <a:spLocks noChangeArrowheads="1"/>
            </p:cNvSpPr>
            <p:nvPr/>
          </p:nvSpPr>
          <p:spPr bwMode="auto">
            <a:xfrm>
              <a:off x="6472238" y="942975"/>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 name="Rectangle 72">
              <a:extLst>
                <a:ext uri="{FF2B5EF4-FFF2-40B4-BE49-F238E27FC236}">
                  <a16:creationId xmlns:a16="http://schemas.microsoft.com/office/drawing/2014/main" id="{2D2C51B7-A16D-435B-B708-D28C14772764}"/>
                </a:ext>
              </a:extLst>
            </p:cNvPr>
            <p:cNvSpPr>
              <a:spLocks noChangeArrowheads="1"/>
            </p:cNvSpPr>
            <p:nvPr/>
          </p:nvSpPr>
          <p:spPr bwMode="auto">
            <a:xfrm>
              <a:off x="6502400" y="822325"/>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Rectangle 73">
              <a:extLst>
                <a:ext uri="{FF2B5EF4-FFF2-40B4-BE49-F238E27FC236}">
                  <a16:creationId xmlns:a16="http://schemas.microsoft.com/office/drawing/2014/main" id="{44CC7371-D665-45AE-934D-29288B7A5407}"/>
                </a:ext>
              </a:extLst>
            </p:cNvPr>
            <p:cNvSpPr>
              <a:spLocks noChangeArrowheads="1"/>
            </p:cNvSpPr>
            <p:nvPr/>
          </p:nvSpPr>
          <p:spPr bwMode="auto">
            <a:xfrm>
              <a:off x="6888163" y="88106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Rectangle 74">
              <a:extLst>
                <a:ext uri="{FF2B5EF4-FFF2-40B4-BE49-F238E27FC236}">
                  <a16:creationId xmlns:a16="http://schemas.microsoft.com/office/drawing/2014/main" id="{CDFE7A2E-E9AB-4C6F-9841-A186A421F26D}"/>
                </a:ext>
              </a:extLst>
            </p:cNvPr>
            <p:cNvSpPr>
              <a:spLocks noChangeArrowheads="1"/>
            </p:cNvSpPr>
            <p:nvPr/>
          </p:nvSpPr>
          <p:spPr bwMode="auto">
            <a:xfrm>
              <a:off x="6827838" y="1001713"/>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Rectangle 75">
              <a:extLst>
                <a:ext uri="{FF2B5EF4-FFF2-40B4-BE49-F238E27FC236}">
                  <a16:creationId xmlns:a16="http://schemas.microsoft.com/office/drawing/2014/main" id="{C363081B-25E3-460E-B48E-D5D00CDF2AD0}"/>
                </a:ext>
              </a:extLst>
            </p:cNvPr>
            <p:cNvSpPr>
              <a:spLocks noChangeArrowheads="1"/>
            </p:cNvSpPr>
            <p:nvPr/>
          </p:nvSpPr>
          <p:spPr bwMode="auto">
            <a:xfrm>
              <a:off x="7102475" y="1062038"/>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7" name="Rectangle 76">
              <a:extLst>
                <a:ext uri="{FF2B5EF4-FFF2-40B4-BE49-F238E27FC236}">
                  <a16:creationId xmlns:a16="http://schemas.microsoft.com/office/drawing/2014/main" id="{EC9F8226-30F0-4A94-92D2-1A5495CC7D1E}"/>
                </a:ext>
              </a:extLst>
            </p:cNvPr>
            <p:cNvSpPr>
              <a:spLocks noChangeArrowheads="1"/>
            </p:cNvSpPr>
            <p:nvPr/>
          </p:nvSpPr>
          <p:spPr bwMode="auto">
            <a:xfrm>
              <a:off x="7129463" y="9413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Line 77">
              <a:extLst>
                <a:ext uri="{FF2B5EF4-FFF2-40B4-BE49-F238E27FC236}">
                  <a16:creationId xmlns:a16="http://schemas.microsoft.com/office/drawing/2014/main" id="{E4A07774-3FA9-48D9-B1D8-84BA489BD85C}"/>
                </a:ext>
              </a:extLst>
            </p:cNvPr>
            <p:cNvSpPr>
              <a:spLocks noChangeShapeType="1"/>
            </p:cNvSpPr>
            <p:nvPr/>
          </p:nvSpPr>
          <p:spPr bwMode="auto">
            <a:xfrm>
              <a:off x="7010400" y="941388"/>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9" name="Line 78">
              <a:extLst>
                <a:ext uri="{FF2B5EF4-FFF2-40B4-BE49-F238E27FC236}">
                  <a16:creationId xmlns:a16="http://schemas.microsoft.com/office/drawing/2014/main" id="{4E683BC3-DF90-4B6C-8C95-B65899381820}"/>
                </a:ext>
              </a:extLst>
            </p:cNvPr>
            <p:cNvSpPr>
              <a:spLocks noChangeShapeType="1"/>
            </p:cNvSpPr>
            <p:nvPr/>
          </p:nvSpPr>
          <p:spPr bwMode="auto">
            <a:xfrm>
              <a:off x="7010400" y="909638"/>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 name="Line 79">
              <a:extLst>
                <a:ext uri="{FF2B5EF4-FFF2-40B4-BE49-F238E27FC236}">
                  <a16:creationId xmlns:a16="http://schemas.microsoft.com/office/drawing/2014/main" id="{FAF1E7CA-3E83-4ABB-8651-6F57FA8286F0}"/>
                </a:ext>
              </a:extLst>
            </p:cNvPr>
            <p:cNvSpPr>
              <a:spLocks noChangeShapeType="1"/>
            </p:cNvSpPr>
            <p:nvPr/>
          </p:nvSpPr>
          <p:spPr bwMode="auto">
            <a:xfrm flipH="1">
              <a:off x="6888163" y="941388"/>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1" name="Rectangle 80">
              <a:extLst>
                <a:ext uri="{FF2B5EF4-FFF2-40B4-BE49-F238E27FC236}">
                  <a16:creationId xmlns:a16="http://schemas.microsoft.com/office/drawing/2014/main" id="{63EFD266-0BC9-437E-9B06-457578674DF9}"/>
                </a:ext>
              </a:extLst>
            </p:cNvPr>
            <p:cNvSpPr>
              <a:spLocks noChangeArrowheads="1"/>
            </p:cNvSpPr>
            <p:nvPr/>
          </p:nvSpPr>
          <p:spPr bwMode="auto">
            <a:xfrm>
              <a:off x="6450013" y="1136650"/>
              <a:ext cx="119063"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Rectangle 81">
              <a:extLst>
                <a:ext uri="{FF2B5EF4-FFF2-40B4-BE49-F238E27FC236}">
                  <a16:creationId xmlns:a16="http://schemas.microsoft.com/office/drawing/2014/main" id="{46CC1B09-DA74-432C-8E7D-C82F27002341}"/>
                </a:ext>
              </a:extLst>
            </p:cNvPr>
            <p:cNvSpPr>
              <a:spLocks noChangeArrowheads="1"/>
            </p:cNvSpPr>
            <p:nvPr/>
          </p:nvSpPr>
          <p:spPr bwMode="auto">
            <a:xfrm>
              <a:off x="6565900" y="1219200"/>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 name="Rectangle 82">
              <a:extLst>
                <a:ext uri="{FF2B5EF4-FFF2-40B4-BE49-F238E27FC236}">
                  <a16:creationId xmlns:a16="http://schemas.microsoft.com/office/drawing/2014/main" id="{D062F91F-4749-482D-864A-E5E1E7CF87C9}"/>
                </a:ext>
              </a:extLst>
            </p:cNvPr>
            <p:cNvSpPr>
              <a:spLocks noChangeArrowheads="1"/>
            </p:cNvSpPr>
            <p:nvPr/>
          </p:nvSpPr>
          <p:spPr bwMode="auto">
            <a:xfrm>
              <a:off x="6684963" y="912813"/>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4" name="Rectangle 83">
              <a:extLst>
                <a:ext uri="{FF2B5EF4-FFF2-40B4-BE49-F238E27FC236}">
                  <a16:creationId xmlns:a16="http://schemas.microsoft.com/office/drawing/2014/main" id="{214BFDDA-19F2-470A-8483-1EB524351686}"/>
                </a:ext>
              </a:extLst>
            </p:cNvPr>
            <p:cNvSpPr>
              <a:spLocks noChangeArrowheads="1"/>
            </p:cNvSpPr>
            <p:nvPr/>
          </p:nvSpPr>
          <p:spPr bwMode="auto">
            <a:xfrm>
              <a:off x="6870700" y="1389063"/>
              <a:ext cx="122238" cy="587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Rectangle 84">
              <a:extLst>
                <a:ext uri="{FF2B5EF4-FFF2-40B4-BE49-F238E27FC236}">
                  <a16:creationId xmlns:a16="http://schemas.microsoft.com/office/drawing/2014/main" id="{41B6C21B-4F52-4DBE-AD68-C7630E8729B0}"/>
                </a:ext>
              </a:extLst>
            </p:cNvPr>
            <p:cNvSpPr>
              <a:spLocks noChangeArrowheads="1"/>
            </p:cNvSpPr>
            <p:nvPr/>
          </p:nvSpPr>
          <p:spPr bwMode="auto">
            <a:xfrm>
              <a:off x="6900863" y="1268413"/>
              <a:ext cx="122238"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6" name="Line 85">
              <a:extLst>
                <a:ext uri="{FF2B5EF4-FFF2-40B4-BE49-F238E27FC236}">
                  <a16:creationId xmlns:a16="http://schemas.microsoft.com/office/drawing/2014/main" id="{2178CD21-D272-4385-A9C5-CDD243B05402}"/>
                </a:ext>
              </a:extLst>
            </p:cNvPr>
            <p:cNvSpPr>
              <a:spLocks noChangeShapeType="1"/>
            </p:cNvSpPr>
            <p:nvPr/>
          </p:nvSpPr>
          <p:spPr bwMode="auto">
            <a:xfrm>
              <a:off x="6669088" y="1282700"/>
              <a:ext cx="201613" cy="10636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 name="Line 86">
              <a:extLst>
                <a:ext uri="{FF2B5EF4-FFF2-40B4-BE49-F238E27FC236}">
                  <a16:creationId xmlns:a16="http://schemas.microsoft.com/office/drawing/2014/main" id="{BE164EE5-FBAF-4C8C-86D5-3E1CB19C5070}"/>
                </a:ext>
              </a:extLst>
            </p:cNvPr>
            <p:cNvSpPr>
              <a:spLocks noChangeShapeType="1"/>
            </p:cNvSpPr>
            <p:nvPr/>
          </p:nvSpPr>
          <p:spPr bwMode="auto">
            <a:xfrm>
              <a:off x="6673850" y="1262063"/>
              <a:ext cx="227013" cy="63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8" name="Line 87">
              <a:extLst>
                <a:ext uri="{FF2B5EF4-FFF2-40B4-BE49-F238E27FC236}">
                  <a16:creationId xmlns:a16="http://schemas.microsoft.com/office/drawing/2014/main" id="{9E30040B-4B1E-42F9-86B4-06809CD31673}"/>
                </a:ext>
              </a:extLst>
            </p:cNvPr>
            <p:cNvSpPr>
              <a:spLocks noChangeShapeType="1"/>
            </p:cNvSpPr>
            <p:nvPr/>
          </p:nvSpPr>
          <p:spPr bwMode="auto">
            <a:xfrm flipV="1">
              <a:off x="6527800" y="995363"/>
              <a:ext cx="0"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8">
              <a:extLst>
                <a:ext uri="{FF2B5EF4-FFF2-40B4-BE49-F238E27FC236}">
                  <a16:creationId xmlns:a16="http://schemas.microsoft.com/office/drawing/2014/main" id="{60F6A186-704D-4F4C-8DE0-06CAF8AA3D69}"/>
                </a:ext>
              </a:extLst>
            </p:cNvPr>
            <p:cNvSpPr>
              <a:spLocks noChangeShapeType="1"/>
            </p:cNvSpPr>
            <p:nvPr/>
          </p:nvSpPr>
          <p:spPr bwMode="auto">
            <a:xfrm flipV="1">
              <a:off x="6532563" y="881063"/>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9">
              <a:extLst>
                <a:ext uri="{FF2B5EF4-FFF2-40B4-BE49-F238E27FC236}">
                  <a16:creationId xmlns:a16="http://schemas.microsoft.com/office/drawing/2014/main" id="{FF9B792D-D2A2-4CD8-966E-788AA59C8E48}"/>
                </a:ext>
              </a:extLst>
            </p:cNvPr>
            <p:cNvSpPr>
              <a:spLocks noChangeShapeType="1"/>
            </p:cNvSpPr>
            <p:nvPr/>
          </p:nvSpPr>
          <p:spPr bwMode="auto">
            <a:xfrm flipH="1">
              <a:off x="7013575" y="1114425"/>
              <a:ext cx="100013"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90">
              <a:extLst>
                <a:ext uri="{FF2B5EF4-FFF2-40B4-BE49-F238E27FC236}">
                  <a16:creationId xmlns:a16="http://schemas.microsoft.com/office/drawing/2014/main" id="{7FD0004E-E09A-46A4-A321-E3B257CC3110}"/>
                </a:ext>
              </a:extLst>
            </p:cNvPr>
            <p:cNvSpPr>
              <a:spLocks noChangeShapeType="1"/>
            </p:cNvSpPr>
            <p:nvPr/>
          </p:nvSpPr>
          <p:spPr bwMode="auto">
            <a:xfrm flipV="1">
              <a:off x="6956425" y="1323975"/>
              <a:ext cx="9525" cy="6191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91">
              <a:extLst>
                <a:ext uri="{FF2B5EF4-FFF2-40B4-BE49-F238E27FC236}">
                  <a16:creationId xmlns:a16="http://schemas.microsoft.com/office/drawing/2014/main" id="{B626CC07-322F-426D-84D9-59F21889B892}"/>
                </a:ext>
              </a:extLst>
            </p:cNvPr>
            <p:cNvSpPr>
              <a:spLocks noChangeShapeType="1"/>
            </p:cNvSpPr>
            <p:nvPr/>
          </p:nvSpPr>
          <p:spPr bwMode="auto">
            <a:xfrm>
              <a:off x="6594475" y="976313"/>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2">
              <a:extLst>
                <a:ext uri="{FF2B5EF4-FFF2-40B4-BE49-F238E27FC236}">
                  <a16:creationId xmlns:a16="http://schemas.microsoft.com/office/drawing/2014/main" id="{E8C8C7CE-228B-4FA1-9FE6-7A29D3AA4B9F}"/>
                </a:ext>
              </a:extLst>
            </p:cNvPr>
            <p:cNvSpPr>
              <a:spLocks noChangeShapeType="1"/>
            </p:cNvSpPr>
            <p:nvPr/>
          </p:nvSpPr>
          <p:spPr bwMode="auto">
            <a:xfrm flipV="1">
              <a:off x="6870700" y="1071563"/>
              <a:ext cx="19050" cy="300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3">
              <a:extLst>
                <a:ext uri="{FF2B5EF4-FFF2-40B4-BE49-F238E27FC236}">
                  <a16:creationId xmlns:a16="http://schemas.microsoft.com/office/drawing/2014/main" id="{A8FDC0FF-39E0-4735-9B51-7D175E34DE0A}"/>
                </a:ext>
              </a:extLst>
            </p:cNvPr>
            <p:cNvSpPr>
              <a:spLocks noChangeShapeType="1"/>
            </p:cNvSpPr>
            <p:nvPr/>
          </p:nvSpPr>
          <p:spPr bwMode="auto">
            <a:xfrm>
              <a:off x="6618288" y="842963"/>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4">
              <a:extLst>
                <a:ext uri="{FF2B5EF4-FFF2-40B4-BE49-F238E27FC236}">
                  <a16:creationId xmlns:a16="http://schemas.microsoft.com/office/drawing/2014/main" id="{D15B6C6C-4E41-483B-9825-DC6197EF7207}"/>
                </a:ext>
              </a:extLst>
            </p:cNvPr>
            <p:cNvSpPr>
              <a:spLocks noChangeShapeType="1"/>
            </p:cNvSpPr>
            <p:nvPr/>
          </p:nvSpPr>
          <p:spPr bwMode="auto">
            <a:xfrm>
              <a:off x="6618288" y="866775"/>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5" name="TextBox 54">
            <a:extLst>
              <a:ext uri="{FF2B5EF4-FFF2-40B4-BE49-F238E27FC236}">
                <a16:creationId xmlns:a16="http://schemas.microsoft.com/office/drawing/2014/main" id="{B38DE8DF-A179-4DC7-B022-B4C6EEF6630D}"/>
              </a:ext>
            </a:extLst>
          </p:cNvPr>
          <p:cNvSpPr txBox="1"/>
          <p:nvPr/>
        </p:nvSpPr>
        <p:spPr>
          <a:xfrm>
            <a:off x="7617969" y="4605276"/>
            <a:ext cx="1351652" cy="1015663"/>
          </a:xfrm>
          <a:prstGeom prst="rect">
            <a:avLst/>
          </a:prstGeom>
          <a:noFill/>
        </p:spPr>
        <p:txBody>
          <a:bodyPr wrap="none" rtlCol="0">
            <a:spAutoFit/>
          </a:bodyPr>
          <a:lstStyle/>
          <a:p>
            <a:pPr algn="ctr"/>
            <a:r>
              <a:rPr lang="en-US" sz="2000" b="0" i="1" dirty="0">
                <a:solidFill>
                  <a:srgbClr val="094895"/>
                </a:solidFill>
              </a:rPr>
              <a:t>Language</a:t>
            </a:r>
          </a:p>
          <a:p>
            <a:pPr algn="ctr"/>
            <a:r>
              <a:rPr lang="en-US" sz="2000" b="0" i="1" dirty="0">
                <a:solidFill>
                  <a:srgbClr val="094895"/>
                </a:solidFill>
              </a:rPr>
              <a:t>(and other</a:t>
            </a:r>
          </a:p>
          <a:p>
            <a:pPr algn="ctr"/>
            <a:r>
              <a:rPr lang="en-US" sz="2000" b="0" i="1" dirty="0">
                <a:solidFill>
                  <a:srgbClr val="094895"/>
                </a:solidFill>
              </a:rPr>
              <a:t>media)</a:t>
            </a:r>
          </a:p>
        </p:txBody>
      </p:sp>
      <p:sp>
        <p:nvSpPr>
          <p:cNvPr id="56" name="TextBox 55">
            <a:extLst>
              <a:ext uri="{FF2B5EF4-FFF2-40B4-BE49-F238E27FC236}">
                <a16:creationId xmlns:a16="http://schemas.microsoft.com/office/drawing/2014/main" id="{A13A2ABF-E0BD-4611-9098-7B5266BC5FF1}"/>
              </a:ext>
            </a:extLst>
          </p:cNvPr>
          <p:cNvSpPr txBox="1"/>
          <p:nvPr/>
        </p:nvSpPr>
        <p:spPr>
          <a:xfrm>
            <a:off x="7500457" y="1445922"/>
            <a:ext cx="1455848" cy="707886"/>
          </a:xfrm>
          <a:prstGeom prst="rect">
            <a:avLst/>
          </a:prstGeom>
          <a:noFill/>
        </p:spPr>
        <p:txBody>
          <a:bodyPr wrap="none" rtlCol="0">
            <a:spAutoFit/>
          </a:bodyPr>
          <a:lstStyle/>
          <a:p>
            <a:pPr algn="ctr"/>
            <a:r>
              <a:rPr lang="en-US" sz="2000" b="0" i="1" dirty="0">
                <a:solidFill>
                  <a:srgbClr val="094895"/>
                </a:solidFill>
              </a:rPr>
              <a:t>Structured</a:t>
            </a:r>
          </a:p>
          <a:p>
            <a:pPr algn="ctr"/>
            <a:r>
              <a:rPr lang="en-US" sz="2000" b="0" i="1" dirty="0">
                <a:solidFill>
                  <a:srgbClr val="094895"/>
                </a:solidFill>
              </a:rPr>
              <a:t>Knowledge</a:t>
            </a:r>
          </a:p>
        </p:txBody>
      </p:sp>
      <p:grpSp>
        <p:nvGrpSpPr>
          <p:cNvPr id="117" name="Group 116">
            <a:extLst>
              <a:ext uri="{FF2B5EF4-FFF2-40B4-BE49-F238E27FC236}">
                <a16:creationId xmlns:a16="http://schemas.microsoft.com/office/drawing/2014/main" id="{88A3C88A-84F9-4486-8EF1-65C383B6C83C}"/>
              </a:ext>
            </a:extLst>
          </p:cNvPr>
          <p:cNvGrpSpPr>
            <a:grpSpLocks noChangeAspect="1"/>
          </p:cNvGrpSpPr>
          <p:nvPr/>
        </p:nvGrpSpPr>
        <p:grpSpPr>
          <a:xfrm>
            <a:off x="1331891" y="1824019"/>
            <a:ext cx="1184053" cy="450953"/>
            <a:chOff x="5086350" y="984250"/>
            <a:chExt cx="779463" cy="296863"/>
          </a:xfrm>
        </p:grpSpPr>
        <p:sp>
          <p:nvSpPr>
            <p:cNvPr id="118" name="Rectangle 50">
              <a:extLst>
                <a:ext uri="{FF2B5EF4-FFF2-40B4-BE49-F238E27FC236}">
                  <a16:creationId xmlns:a16="http://schemas.microsoft.com/office/drawing/2014/main" id="{6C6FD3B7-8201-4A0C-80BF-4C8FA3979EA2}"/>
                </a:ext>
              </a:extLst>
            </p:cNvPr>
            <p:cNvSpPr>
              <a:spLocks noChangeArrowheads="1"/>
            </p:cNvSpPr>
            <p:nvPr/>
          </p:nvSpPr>
          <p:spPr bwMode="auto">
            <a:xfrm>
              <a:off x="5086350" y="1104900"/>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9" name="Rectangle 51">
              <a:extLst>
                <a:ext uri="{FF2B5EF4-FFF2-40B4-BE49-F238E27FC236}">
                  <a16:creationId xmlns:a16="http://schemas.microsoft.com/office/drawing/2014/main" id="{6BDD815E-EDA7-4E59-9B3C-8903D306ECBC}"/>
                </a:ext>
              </a:extLst>
            </p:cNvPr>
            <p:cNvSpPr>
              <a:spLocks noChangeArrowheads="1"/>
            </p:cNvSpPr>
            <p:nvPr/>
          </p:nvSpPr>
          <p:spPr bwMode="auto">
            <a:xfrm>
              <a:off x="5116513" y="984250"/>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0" name="Rectangle 52">
              <a:extLst>
                <a:ext uri="{FF2B5EF4-FFF2-40B4-BE49-F238E27FC236}">
                  <a16:creationId xmlns:a16="http://schemas.microsoft.com/office/drawing/2014/main" id="{6D32CAAB-8EA5-4223-9389-3681B1331D78}"/>
                </a:ext>
              </a:extLst>
            </p:cNvPr>
            <p:cNvSpPr>
              <a:spLocks noChangeArrowheads="1"/>
            </p:cNvSpPr>
            <p:nvPr/>
          </p:nvSpPr>
          <p:spPr bwMode="auto">
            <a:xfrm>
              <a:off x="5502275" y="10429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1" name="Rectangle 53">
              <a:extLst>
                <a:ext uri="{FF2B5EF4-FFF2-40B4-BE49-F238E27FC236}">
                  <a16:creationId xmlns:a16="http://schemas.microsoft.com/office/drawing/2014/main" id="{F9A31E79-BFDB-437D-BFDF-37B0A20A6DA0}"/>
                </a:ext>
              </a:extLst>
            </p:cNvPr>
            <p:cNvSpPr>
              <a:spLocks noChangeArrowheads="1"/>
            </p:cNvSpPr>
            <p:nvPr/>
          </p:nvSpPr>
          <p:spPr bwMode="auto">
            <a:xfrm>
              <a:off x="5441950" y="1163638"/>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2" name="Rectangle 54">
              <a:extLst>
                <a:ext uri="{FF2B5EF4-FFF2-40B4-BE49-F238E27FC236}">
                  <a16:creationId xmlns:a16="http://schemas.microsoft.com/office/drawing/2014/main" id="{F516BA65-F795-4167-8653-E783B054610F}"/>
                </a:ext>
              </a:extLst>
            </p:cNvPr>
            <p:cNvSpPr>
              <a:spLocks noChangeArrowheads="1"/>
            </p:cNvSpPr>
            <p:nvPr/>
          </p:nvSpPr>
          <p:spPr bwMode="auto">
            <a:xfrm>
              <a:off x="5716588" y="1223963"/>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3" name="Rectangle 55">
              <a:extLst>
                <a:ext uri="{FF2B5EF4-FFF2-40B4-BE49-F238E27FC236}">
                  <a16:creationId xmlns:a16="http://schemas.microsoft.com/office/drawing/2014/main" id="{C970A957-61E4-42A6-85C4-209A013A0A00}"/>
                </a:ext>
              </a:extLst>
            </p:cNvPr>
            <p:cNvSpPr>
              <a:spLocks noChangeArrowheads="1"/>
            </p:cNvSpPr>
            <p:nvPr/>
          </p:nvSpPr>
          <p:spPr bwMode="auto">
            <a:xfrm>
              <a:off x="5743575" y="110331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4" name="Line 56">
              <a:extLst>
                <a:ext uri="{FF2B5EF4-FFF2-40B4-BE49-F238E27FC236}">
                  <a16:creationId xmlns:a16="http://schemas.microsoft.com/office/drawing/2014/main" id="{3DCD7C2E-77A2-48FA-8AA2-697348E54DA7}"/>
                </a:ext>
              </a:extLst>
            </p:cNvPr>
            <p:cNvSpPr>
              <a:spLocks noChangeShapeType="1"/>
            </p:cNvSpPr>
            <p:nvPr/>
          </p:nvSpPr>
          <p:spPr bwMode="auto">
            <a:xfrm>
              <a:off x="5624513" y="1103313"/>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5" name="Line 57">
              <a:extLst>
                <a:ext uri="{FF2B5EF4-FFF2-40B4-BE49-F238E27FC236}">
                  <a16:creationId xmlns:a16="http://schemas.microsoft.com/office/drawing/2014/main" id="{E86FD7EE-953E-42C5-84D7-FC409D9C819E}"/>
                </a:ext>
              </a:extLst>
            </p:cNvPr>
            <p:cNvSpPr>
              <a:spLocks noChangeShapeType="1"/>
            </p:cNvSpPr>
            <p:nvPr/>
          </p:nvSpPr>
          <p:spPr bwMode="auto">
            <a:xfrm>
              <a:off x="5624513" y="1071563"/>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6" name="Line 58">
              <a:extLst>
                <a:ext uri="{FF2B5EF4-FFF2-40B4-BE49-F238E27FC236}">
                  <a16:creationId xmlns:a16="http://schemas.microsoft.com/office/drawing/2014/main" id="{A62B8CEB-4A61-4C3C-80E5-B1F9F18087A9}"/>
                </a:ext>
              </a:extLst>
            </p:cNvPr>
            <p:cNvSpPr>
              <a:spLocks noChangeShapeType="1"/>
            </p:cNvSpPr>
            <p:nvPr/>
          </p:nvSpPr>
          <p:spPr bwMode="auto">
            <a:xfrm flipH="1">
              <a:off x="5502275" y="1103313"/>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7" name="Rectangle 59">
              <a:extLst>
                <a:ext uri="{FF2B5EF4-FFF2-40B4-BE49-F238E27FC236}">
                  <a16:creationId xmlns:a16="http://schemas.microsoft.com/office/drawing/2014/main" id="{D9B575E8-1DF3-4F9B-8086-C3FF10E1EF80}"/>
                </a:ext>
              </a:extLst>
            </p:cNvPr>
            <p:cNvSpPr>
              <a:spLocks noChangeArrowheads="1"/>
            </p:cNvSpPr>
            <p:nvPr/>
          </p:nvSpPr>
          <p:spPr bwMode="auto">
            <a:xfrm>
              <a:off x="5299075" y="1074738"/>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8" name="Line 60">
              <a:extLst>
                <a:ext uri="{FF2B5EF4-FFF2-40B4-BE49-F238E27FC236}">
                  <a16:creationId xmlns:a16="http://schemas.microsoft.com/office/drawing/2014/main" id="{476B03E9-1549-4DCE-9EBB-A187DE619A44}"/>
                </a:ext>
              </a:extLst>
            </p:cNvPr>
            <p:cNvSpPr>
              <a:spLocks noChangeShapeType="1"/>
            </p:cNvSpPr>
            <p:nvPr/>
          </p:nvSpPr>
          <p:spPr bwMode="auto">
            <a:xfrm flipV="1">
              <a:off x="5146675" y="1042988"/>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61">
              <a:extLst>
                <a:ext uri="{FF2B5EF4-FFF2-40B4-BE49-F238E27FC236}">
                  <a16:creationId xmlns:a16="http://schemas.microsoft.com/office/drawing/2014/main" id="{C7D70A1F-BD42-4A21-9038-F96CAD71F1CF}"/>
                </a:ext>
              </a:extLst>
            </p:cNvPr>
            <p:cNvSpPr>
              <a:spLocks noChangeShapeType="1"/>
            </p:cNvSpPr>
            <p:nvPr/>
          </p:nvSpPr>
          <p:spPr bwMode="auto">
            <a:xfrm>
              <a:off x="5208588" y="1138238"/>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62">
              <a:extLst>
                <a:ext uri="{FF2B5EF4-FFF2-40B4-BE49-F238E27FC236}">
                  <a16:creationId xmlns:a16="http://schemas.microsoft.com/office/drawing/2014/main" id="{BEED8351-5DC8-495E-99A2-A3A5468C3C19}"/>
                </a:ext>
              </a:extLst>
            </p:cNvPr>
            <p:cNvSpPr>
              <a:spLocks noChangeShapeType="1"/>
            </p:cNvSpPr>
            <p:nvPr/>
          </p:nvSpPr>
          <p:spPr bwMode="auto">
            <a:xfrm>
              <a:off x="5565775" y="1190625"/>
              <a:ext cx="1524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63">
              <a:extLst>
                <a:ext uri="{FF2B5EF4-FFF2-40B4-BE49-F238E27FC236}">
                  <a16:creationId xmlns:a16="http://schemas.microsoft.com/office/drawing/2014/main" id="{074B7898-BDF9-49D9-858D-ADB9DBACDD4B}"/>
                </a:ext>
              </a:extLst>
            </p:cNvPr>
            <p:cNvSpPr>
              <a:spLocks noChangeShapeType="1"/>
            </p:cNvSpPr>
            <p:nvPr/>
          </p:nvSpPr>
          <p:spPr bwMode="auto">
            <a:xfrm>
              <a:off x="5232400" y="1004888"/>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64">
              <a:extLst>
                <a:ext uri="{FF2B5EF4-FFF2-40B4-BE49-F238E27FC236}">
                  <a16:creationId xmlns:a16="http://schemas.microsoft.com/office/drawing/2014/main" id="{3CB73630-9C87-498F-A3FB-71E8580C1DF4}"/>
                </a:ext>
              </a:extLst>
            </p:cNvPr>
            <p:cNvSpPr>
              <a:spLocks noChangeShapeType="1"/>
            </p:cNvSpPr>
            <p:nvPr/>
          </p:nvSpPr>
          <p:spPr bwMode="auto">
            <a:xfrm>
              <a:off x="5232400" y="1028700"/>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65">
              <a:extLst>
                <a:ext uri="{FF2B5EF4-FFF2-40B4-BE49-F238E27FC236}">
                  <a16:creationId xmlns:a16="http://schemas.microsoft.com/office/drawing/2014/main" id="{2AEDC880-3E01-429E-9342-755D93998FB0}"/>
                </a:ext>
              </a:extLst>
            </p:cNvPr>
            <p:cNvSpPr>
              <a:spLocks noChangeShapeType="1"/>
            </p:cNvSpPr>
            <p:nvPr/>
          </p:nvSpPr>
          <p:spPr bwMode="auto">
            <a:xfrm>
              <a:off x="5408613" y="1076325"/>
              <a:ext cx="100013"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4" name="TextBox 133">
            <a:extLst>
              <a:ext uri="{FF2B5EF4-FFF2-40B4-BE49-F238E27FC236}">
                <a16:creationId xmlns:a16="http://schemas.microsoft.com/office/drawing/2014/main" id="{8AC23201-E049-4C45-BCEB-80AED25D85A4}"/>
              </a:ext>
            </a:extLst>
          </p:cNvPr>
          <p:cNvSpPr txBox="1"/>
          <p:nvPr/>
        </p:nvSpPr>
        <p:spPr>
          <a:xfrm>
            <a:off x="1684058" y="4651443"/>
            <a:ext cx="1298753" cy="461665"/>
          </a:xfrm>
          <a:prstGeom prst="rect">
            <a:avLst/>
          </a:prstGeom>
          <a:noFill/>
        </p:spPr>
        <p:txBody>
          <a:bodyPr wrap="none" rtlCol="0">
            <a:spAutoFit/>
          </a:bodyPr>
          <a:lstStyle/>
          <a:p>
            <a:pPr algn="l"/>
            <a:r>
              <a:rPr lang="en-US" sz="2400" b="0" dirty="0"/>
              <a:t>problem</a:t>
            </a:r>
          </a:p>
        </p:txBody>
      </p:sp>
      <p:sp>
        <p:nvSpPr>
          <p:cNvPr id="135" name="Arrow: Left-Right 134">
            <a:extLst>
              <a:ext uri="{FF2B5EF4-FFF2-40B4-BE49-F238E27FC236}">
                <a16:creationId xmlns:a16="http://schemas.microsoft.com/office/drawing/2014/main" id="{79DD0A0B-A6DC-4551-81C2-01242C7C9383}"/>
              </a:ext>
            </a:extLst>
          </p:cNvPr>
          <p:cNvSpPr/>
          <p:nvPr/>
        </p:nvSpPr>
        <p:spPr bwMode="auto">
          <a:xfrm>
            <a:off x="2940649" y="1868530"/>
            <a:ext cx="1749545" cy="587830"/>
          </a:xfrm>
          <a:prstGeom prst="lef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36" name="Picture 135">
            <a:extLst>
              <a:ext uri="{FF2B5EF4-FFF2-40B4-BE49-F238E27FC236}">
                <a16:creationId xmlns:a16="http://schemas.microsoft.com/office/drawing/2014/main" id="{E02FDEC8-8522-47E5-9189-F7340A845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0514" y="1256140"/>
            <a:ext cx="513426" cy="581942"/>
          </a:xfrm>
          <a:prstGeom prst="rect">
            <a:avLst/>
          </a:prstGeom>
        </p:spPr>
      </p:pic>
      <p:pic>
        <p:nvPicPr>
          <p:cNvPr id="137" name="Picture 6" descr="https://vignette.wikia.nocookie.net/muppet/images/e/e1/Bert_smile.png/revision/latest?cb=20110630173259">
            <a:extLst>
              <a:ext uri="{FF2B5EF4-FFF2-40B4-BE49-F238E27FC236}">
                <a16:creationId xmlns:a16="http://schemas.microsoft.com/office/drawing/2014/main" id="{3DFA5F7A-C959-4BDD-B6B6-22D2451515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6932"/>
          <a:stretch/>
        </p:blipFill>
        <p:spPr bwMode="auto">
          <a:xfrm>
            <a:off x="3275253" y="3784746"/>
            <a:ext cx="1324725" cy="949419"/>
          </a:xfrm>
          <a:prstGeom prst="rect">
            <a:avLst/>
          </a:prstGeom>
          <a:noFill/>
          <a:extLst>
            <a:ext uri="{909E8E84-426E-40DD-AFC4-6F175D3DCCD1}">
              <a14:hiddenFill xmlns:a14="http://schemas.microsoft.com/office/drawing/2010/main">
                <a:solidFill>
                  <a:srgbClr val="FFFFFF"/>
                </a:solidFill>
              </a14:hiddenFill>
            </a:ext>
          </a:extLst>
        </p:spPr>
      </p:pic>
      <p:sp>
        <p:nvSpPr>
          <p:cNvPr id="138" name="Arrow: Up 137">
            <a:extLst>
              <a:ext uri="{FF2B5EF4-FFF2-40B4-BE49-F238E27FC236}">
                <a16:creationId xmlns:a16="http://schemas.microsoft.com/office/drawing/2014/main" id="{5406CA5B-0C4F-4FFA-B1E0-935C1081765C}"/>
              </a:ext>
            </a:extLst>
          </p:cNvPr>
          <p:cNvSpPr/>
          <p:nvPr/>
        </p:nvSpPr>
        <p:spPr bwMode="auto">
          <a:xfrm>
            <a:off x="1870118" y="2504066"/>
            <a:ext cx="632552" cy="192435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9" name="Arrow: Left-Right 138">
            <a:extLst>
              <a:ext uri="{FF2B5EF4-FFF2-40B4-BE49-F238E27FC236}">
                <a16:creationId xmlns:a16="http://schemas.microsoft.com/office/drawing/2014/main" id="{C9C9B8B7-ED3A-4566-B1F4-6EB6EC2582E9}"/>
              </a:ext>
            </a:extLst>
          </p:cNvPr>
          <p:cNvSpPr/>
          <p:nvPr/>
        </p:nvSpPr>
        <p:spPr bwMode="auto">
          <a:xfrm>
            <a:off x="3075636" y="4572851"/>
            <a:ext cx="1749545" cy="587830"/>
          </a:xfrm>
          <a:prstGeom prst="lef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0" name="Arrow: Up 139">
            <a:extLst>
              <a:ext uri="{FF2B5EF4-FFF2-40B4-BE49-F238E27FC236}">
                <a16:creationId xmlns:a16="http://schemas.microsoft.com/office/drawing/2014/main" id="{645513ED-9775-4D15-84AD-EA47E26DFBA1}"/>
              </a:ext>
            </a:extLst>
          </p:cNvPr>
          <p:cNvSpPr/>
          <p:nvPr/>
        </p:nvSpPr>
        <p:spPr bwMode="auto">
          <a:xfrm>
            <a:off x="5478985" y="2582462"/>
            <a:ext cx="632552" cy="192435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41" name="Straight Connector 140">
            <a:extLst>
              <a:ext uri="{FF2B5EF4-FFF2-40B4-BE49-F238E27FC236}">
                <a16:creationId xmlns:a16="http://schemas.microsoft.com/office/drawing/2014/main" id="{60F3610E-2B3D-403E-BAFF-9A7525A33052}"/>
              </a:ext>
            </a:extLst>
          </p:cNvPr>
          <p:cNvCxnSpPr/>
          <p:nvPr/>
        </p:nvCxnSpPr>
        <p:spPr bwMode="auto">
          <a:xfrm>
            <a:off x="1015929" y="3326244"/>
            <a:ext cx="7467600" cy="0"/>
          </a:xfrm>
          <a:prstGeom prst="line">
            <a:avLst/>
          </a:prstGeom>
          <a:noFill/>
          <a:ln w="19050" cap="flat" cmpd="sng" algn="ctr">
            <a:solidFill>
              <a:schemeClr val="tx2"/>
            </a:solidFill>
            <a:prstDash val="dash"/>
            <a:round/>
            <a:headEnd type="none" w="med" len="med"/>
            <a:tailEnd type="none" w="med" len="med"/>
          </a:ln>
          <a:effectLst/>
        </p:spPr>
      </p:cxnSp>
      <p:pic>
        <p:nvPicPr>
          <p:cNvPr id="143" name="Picture 142">
            <a:extLst>
              <a:ext uri="{FF2B5EF4-FFF2-40B4-BE49-F238E27FC236}">
                <a16:creationId xmlns:a16="http://schemas.microsoft.com/office/drawing/2014/main" id="{7C25BA10-3EB3-46D2-BE89-688B2039DD3E}"/>
              </a:ext>
            </a:extLst>
          </p:cNvPr>
          <p:cNvPicPr>
            <a:picLocks noChangeAspect="1"/>
          </p:cNvPicPr>
          <p:nvPr/>
        </p:nvPicPr>
        <p:blipFill>
          <a:blip r:embed="rId5"/>
          <a:stretch>
            <a:fillRect/>
          </a:stretch>
        </p:blipFill>
        <p:spPr>
          <a:xfrm>
            <a:off x="6039436" y="2940402"/>
            <a:ext cx="843185" cy="817634"/>
          </a:xfrm>
          <a:prstGeom prst="rect">
            <a:avLst/>
          </a:prstGeom>
        </p:spPr>
      </p:pic>
      <p:pic>
        <p:nvPicPr>
          <p:cNvPr id="144" name="Picture 143">
            <a:extLst>
              <a:ext uri="{FF2B5EF4-FFF2-40B4-BE49-F238E27FC236}">
                <a16:creationId xmlns:a16="http://schemas.microsoft.com/office/drawing/2014/main" id="{8E40D02E-AEB0-4D09-B3C6-24D84A3BB075}"/>
              </a:ext>
            </a:extLst>
          </p:cNvPr>
          <p:cNvPicPr>
            <a:picLocks noChangeAspect="1"/>
          </p:cNvPicPr>
          <p:nvPr/>
        </p:nvPicPr>
        <p:blipFill>
          <a:blip r:embed="rId5"/>
          <a:stretch>
            <a:fillRect/>
          </a:stretch>
        </p:blipFill>
        <p:spPr>
          <a:xfrm>
            <a:off x="2432068" y="2974835"/>
            <a:ext cx="843185" cy="817634"/>
          </a:xfrm>
          <a:prstGeom prst="rect">
            <a:avLst/>
          </a:prstGeom>
        </p:spPr>
      </p:pic>
      <p:pic>
        <p:nvPicPr>
          <p:cNvPr id="145" name="Picture 144">
            <a:extLst>
              <a:ext uri="{FF2B5EF4-FFF2-40B4-BE49-F238E27FC236}">
                <a16:creationId xmlns:a16="http://schemas.microsoft.com/office/drawing/2014/main" id="{3A144917-438E-4971-88BC-EACF130EB1A8}"/>
              </a:ext>
            </a:extLst>
          </p:cNvPr>
          <p:cNvPicPr>
            <a:picLocks noChangeAspect="1"/>
          </p:cNvPicPr>
          <p:nvPr/>
        </p:nvPicPr>
        <p:blipFill>
          <a:blip r:embed="rId6"/>
          <a:stretch>
            <a:fillRect/>
          </a:stretch>
        </p:blipFill>
        <p:spPr>
          <a:xfrm>
            <a:off x="5578514" y="5460314"/>
            <a:ext cx="762000" cy="681633"/>
          </a:xfrm>
          <a:prstGeom prst="rect">
            <a:avLst/>
          </a:prstGeom>
        </p:spPr>
      </p:pic>
      <p:pic>
        <p:nvPicPr>
          <p:cNvPr id="146" name="Picture 145">
            <a:extLst>
              <a:ext uri="{FF2B5EF4-FFF2-40B4-BE49-F238E27FC236}">
                <a16:creationId xmlns:a16="http://schemas.microsoft.com/office/drawing/2014/main" id="{A41095AB-596D-4203-BFF6-2F7421B85E92}"/>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1996752" y="5067816"/>
            <a:ext cx="765883" cy="765883"/>
          </a:xfrm>
          <a:prstGeom prst="rect">
            <a:avLst/>
          </a:prstGeom>
        </p:spPr>
      </p:pic>
      <p:pic>
        <p:nvPicPr>
          <p:cNvPr id="147" name="Picture 10" descr="http://images.clipartpanda.com/thinking-light-bulb-clip-art-lightbulb-guy-1952974.jpg">
            <a:extLst>
              <a:ext uri="{FF2B5EF4-FFF2-40B4-BE49-F238E27FC236}">
                <a16:creationId xmlns:a16="http://schemas.microsoft.com/office/drawing/2014/main" id="{4AA6BEF5-AC7C-4BED-BA0E-D3FBDBC81A4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490"/>
          <a:stretch/>
        </p:blipFill>
        <p:spPr bwMode="auto">
          <a:xfrm>
            <a:off x="4166591" y="3820096"/>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0" descr="http://images.clipartpanda.com/thinking-light-bulb-clip-art-lightbulb-guy-1952974.jpg">
            <a:extLst>
              <a:ext uri="{FF2B5EF4-FFF2-40B4-BE49-F238E27FC236}">
                <a16:creationId xmlns:a16="http://schemas.microsoft.com/office/drawing/2014/main" id="{0E50C6C3-E11D-4260-8091-D363F1F8139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490"/>
          <a:stretch/>
        </p:blipFill>
        <p:spPr bwMode="auto">
          <a:xfrm>
            <a:off x="3941287" y="1227425"/>
            <a:ext cx="527128"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02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35" grpId="0" animBg="1"/>
      <p:bldP spid="138" grpId="0" animBg="1"/>
      <p:bldP spid="139" grpId="0" animBg="1"/>
      <p:bldP spid="1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6578C7B-C722-462B-8A6F-6A7FF211D4C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609244"/>
            <a:ext cx="8305800" cy="42936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sp>
        <p:nvSpPr>
          <p:cNvPr id="9" name="TextBox 8">
            <a:extLst>
              <a:ext uri="{FF2B5EF4-FFF2-40B4-BE49-F238E27FC236}">
                <a16:creationId xmlns:a16="http://schemas.microsoft.com/office/drawing/2014/main" id="{E892D49E-7A48-475D-91B7-DC6070F70ED8}"/>
              </a:ext>
            </a:extLst>
          </p:cNvPr>
          <p:cNvSpPr txBox="1"/>
          <p:nvPr/>
        </p:nvSpPr>
        <p:spPr>
          <a:xfrm>
            <a:off x="1371600"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83669"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311759"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61160"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82594"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7472884" y="4533542"/>
            <a:ext cx="1129476" cy="369332"/>
          </a:xfrm>
          <a:prstGeom prst="rect">
            <a:avLst/>
          </a:prstGeom>
          <a:noFill/>
        </p:spPr>
        <p:txBody>
          <a:bodyPr wrap="none" rtlCol="0">
            <a:spAutoFit/>
          </a:bodyPr>
          <a:lstStyle/>
          <a:p>
            <a:pPr algn="l"/>
            <a:r>
              <a:rPr lang="en-US" dirty="0"/>
              <a:t>ARISTO!</a:t>
            </a:r>
          </a:p>
        </p:txBody>
      </p:sp>
      <p:sp>
        <p:nvSpPr>
          <p:cNvPr id="4" name="Oval 3">
            <a:extLst>
              <a:ext uri="{FF2B5EF4-FFF2-40B4-BE49-F238E27FC236}">
                <a16:creationId xmlns:a16="http://schemas.microsoft.com/office/drawing/2014/main" id="{42F41DC3-1955-4179-9B3C-72EFD706A76A}"/>
              </a:ext>
            </a:extLst>
          </p:cNvPr>
          <p:cNvSpPr/>
          <p:nvPr/>
        </p:nvSpPr>
        <p:spPr bwMode="auto">
          <a:xfrm>
            <a:off x="1600200"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5096"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102096"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52600"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D83A8B4E-DEEF-40C6-A614-152233288D3B}"/>
              </a:ext>
            </a:extLst>
          </p:cNvPr>
          <p:cNvCxnSpPr>
            <a:cxnSpLocks/>
            <a:stCxn id="5" idx="6"/>
            <a:endCxn id="6" idx="2"/>
          </p:cNvCxnSpPr>
          <p:nvPr/>
        </p:nvCxnSpPr>
        <p:spPr bwMode="auto">
          <a:xfrm flipV="1">
            <a:off x="3587496" y="1339136"/>
            <a:ext cx="2514600" cy="313944"/>
          </a:xfrm>
          <a:prstGeom prst="straightConnector1">
            <a:avLst/>
          </a:prstGeom>
          <a:noFill/>
          <a:ln w="19050"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3E93ECCE-367E-49A7-AF20-4F863BACA72C}"/>
              </a:ext>
            </a:extLst>
          </p:cNvPr>
          <p:cNvSpPr/>
          <p:nvPr/>
        </p:nvSpPr>
        <p:spPr bwMode="auto">
          <a:xfrm>
            <a:off x="7924800" y="11226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FB805280-9DCD-44CE-A85E-7B33BA2C35F2}"/>
              </a:ext>
            </a:extLst>
          </p:cNvPr>
          <p:cNvSpPr txBox="1"/>
          <p:nvPr/>
        </p:nvSpPr>
        <p:spPr>
          <a:xfrm>
            <a:off x="6692233" y="4502390"/>
            <a:ext cx="821059" cy="523220"/>
          </a:xfrm>
          <a:prstGeom prst="rect">
            <a:avLst/>
          </a:prstGeom>
          <a:noFill/>
        </p:spPr>
        <p:txBody>
          <a:bodyPr wrap="none" rtlCol="0">
            <a:spAutoFit/>
          </a:bodyPr>
          <a:lstStyle/>
          <a:p>
            <a:pPr algn="ctr"/>
            <a:r>
              <a:rPr lang="en-US" sz="1400" b="0" dirty="0"/>
              <a:t>Aristo-</a:t>
            </a:r>
          </a:p>
          <a:p>
            <a:pPr algn="ctr"/>
            <a:r>
              <a:rPr lang="en-US" sz="1400" b="0" dirty="0"/>
              <a:t>Roberto</a:t>
            </a:r>
          </a:p>
        </p:txBody>
      </p:sp>
      <p:sp>
        <p:nvSpPr>
          <p:cNvPr id="22" name="TextBox 21">
            <a:extLst>
              <a:ext uri="{FF2B5EF4-FFF2-40B4-BE49-F238E27FC236}">
                <a16:creationId xmlns:a16="http://schemas.microsoft.com/office/drawing/2014/main" id="{D63755F7-F670-47E7-9078-754A07588A9D}"/>
              </a:ext>
            </a:extLst>
          </p:cNvPr>
          <p:cNvSpPr txBox="1"/>
          <p:nvPr/>
        </p:nvSpPr>
        <p:spPr>
          <a:xfrm>
            <a:off x="5642822" y="4476044"/>
            <a:ext cx="1223348" cy="954107"/>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a:p>
            <a:pPr algn="ctr"/>
            <a:r>
              <a:rPr lang="en-US" sz="1400" b="0" dirty="0"/>
              <a:t>+</a:t>
            </a:r>
            <a:r>
              <a:rPr lang="en-US" sz="1400" b="0" dirty="0" err="1"/>
              <a:t>AristoBERT</a:t>
            </a:r>
            <a:endParaRPr lang="en-US" sz="1400" b="0" dirty="0"/>
          </a:p>
        </p:txBody>
      </p:sp>
      <p:sp>
        <p:nvSpPr>
          <p:cNvPr id="23" name="Rectangle 22">
            <a:extLst>
              <a:ext uri="{FF2B5EF4-FFF2-40B4-BE49-F238E27FC236}">
                <a16:creationId xmlns:a16="http://schemas.microsoft.com/office/drawing/2014/main" id="{F8BFAA93-3D01-49A8-B6F3-02B21F726C3E}"/>
              </a:ext>
            </a:extLst>
          </p:cNvPr>
          <p:cNvSpPr/>
          <p:nvPr/>
        </p:nvSpPr>
        <p:spPr bwMode="auto">
          <a:xfrm>
            <a:off x="6675669" y="594921"/>
            <a:ext cx="2201761"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59880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sp>
        <p:nvSpPr>
          <p:cNvPr id="9" name="TextBox 8">
            <a:extLst>
              <a:ext uri="{FF2B5EF4-FFF2-40B4-BE49-F238E27FC236}">
                <a16:creationId xmlns:a16="http://schemas.microsoft.com/office/drawing/2014/main" id="{E892D49E-7A48-475D-91B7-DC6070F70ED8}"/>
              </a:ext>
            </a:extLst>
          </p:cNvPr>
          <p:cNvSpPr txBox="1"/>
          <p:nvPr/>
        </p:nvSpPr>
        <p:spPr>
          <a:xfrm>
            <a:off x="1371600"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83669"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311759"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61160"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82594"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4" name="Oval 3">
            <a:extLst>
              <a:ext uri="{FF2B5EF4-FFF2-40B4-BE49-F238E27FC236}">
                <a16:creationId xmlns:a16="http://schemas.microsoft.com/office/drawing/2014/main" id="{42F41DC3-1955-4179-9B3C-72EFD706A76A}"/>
              </a:ext>
            </a:extLst>
          </p:cNvPr>
          <p:cNvSpPr/>
          <p:nvPr/>
        </p:nvSpPr>
        <p:spPr bwMode="auto">
          <a:xfrm>
            <a:off x="1600200"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5096"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102096"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52600"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D83A8B4E-DEEF-40C6-A614-152233288D3B}"/>
              </a:ext>
            </a:extLst>
          </p:cNvPr>
          <p:cNvCxnSpPr>
            <a:cxnSpLocks/>
            <a:stCxn id="5" idx="6"/>
            <a:endCxn id="6" idx="2"/>
          </p:cNvCxnSpPr>
          <p:nvPr/>
        </p:nvCxnSpPr>
        <p:spPr bwMode="auto">
          <a:xfrm flipV="1">
            <a:off x="3587496" y="1339136"/>
            <a:ext cx="2514600" cy="313944"/>
          </a:xfrm>
          <a:prstGeom prst="straightConnector1">
            <a:avLst/>
          </a:prstGeom>
          <a:noFill/>
          <a:ln w="1905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B805280-9DCD-44CE-A85E-7B33BA2C35F2}"/>
              </a:ext>
            </a:extLst>
          </p:cNvPr>
          <p:cNvSpPr txBox="1"/>
          <p:nvPr/>
        </p:nvSpPr>
        <p:spPr>
          <a:xfrm>
            <a:off x="6692233" y="4502390"/>
            <a:ext cx="821058" cy="523220"/>
          </a:xfrm>
          <a:prstGeom prst="rect">
            <a:avLst/>
          </a:prstGeom>
          <a:noFill/>
        </p:spPr>
        <p:txBody>
          <a:bodyPr wrap="none" rtlCol="0">
            <a:spAutoFit/>
          </a:bodyPr>
          <a:lstStyle/>
          <a:p>
            <a:pPr algn="ctr"/>
            <a:r>
              <a:rPr lang="en-US" sz="1400" b="0" dirty="0"/>
              <a:t>Aristo-</a:t>
            </a:r>
          </a:p>
          <a:p>
            <a:pPr algn="ctr"/>
            <a:r>
              <a:rPr lang="en-US" sz="1400" b="0" dirty="0"/>
              <a:t>Roberta</a:t>
            </a:r>
          </a:p>
        </p:txBody>
      </p:sp>
      <p:sp>
        <p:nvSpPr>
          <p:cNvPr id="22" name="TextBox 21">
            <a:extLst>
              <a:ext uri="{FF2B5EF4-FFF2-40B4-BE49-F238E27FC236}">
                <a16:creationId xmlns:a16="http://schemas.microsoft.com/office/drawing/2014/main" id="{D63755F7-F670-47E7-9078-754A07588A9D}"/>
              </a:ext>
            </a:extLst>
          </p:cNvPr>
          <p:cNvSpPr txBox="1"/>
          <p:nvPr/>
        </p:nvSpPr>
        <p:spPr>
          <a:xfrm>
            <a:off x="5642822" y="4476044"/>
            <a:ext cx="1223348" cy="954107"/>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a:p>
            <a:pPr algn="ctr"/>
            <a:r>
              <a:rPr lang="en-US" sz="1400" b="0" dirty="0"/>
              <a:t>+</a:t>
            </a:r>
            <a:r>
              <a:rPr lang="en-US" sz="1400" b="0" dirty="0" err="1"/>
              <a:t>AristoBERT</a:t>
            </a:r>
            <a:endParaRPr lang="en-US" sz="1400" b="0" dirty="0"/>
          </a:p>
        </p:txBody>
      </p:sp>
      <p:pic>
        <p:nvPicPr>
          <p:cNvPr id="20" name="Picture 2">
            <a:extLst>
              <a:ext uri="{FF2B5EF4-FFF2-40B4-BE49-F238E27FC236}">
                <a16:creationId xmlns:a16="http://schemas.microsoft.com/office/drawing/2014/main" id="{82D27C2C-368F-41E2-9C6B-DE1736BC98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912" y="615954"/>
            <a:ext cx="8263288" cy="42910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EA45D7-35B1-4E35-BF1E-F9FF00E684D9}"/>
              </a:ext>
            </a:extLst>
          </p:cNvPr>
          <p:cNvSpPr txBox="1"/>
          <p:nvPr/>
        </p:nvSpPr>
        <p:spPr>
          <a:xfrm>
            <a:off x="7472884" y="4533542"/>
            <a:ext cx="1129476" cy="369332"/>
          </a:xfrm>
          <a:prstGeom prst="rect">
            <a:avLst/>
          </a:prstGeom>
          <a:noFill/>
        </p:spPr>
        <p:txBody>
          <a:bodyPr wrap="none" rtlCol="0">
            <a:spAutoFit/>
          </a:bodyPr>
          <a:lstStyle/>
          <a:p>
            <a:pPr algn="l"/>
            <a:r>
              <a:rPr lang="en-US" dirty="0"/>
              <a:t>ARISTO!</a:t>
            </a:r>
          </a:p>
        </p:txBody>
      </p:sp>
      <p:sp>
        <p:nvSpPr>
          <p:cNvPr id="19" name="Oval 18">
            <a:extLst>
              <a:ext uri="{FF2B5EF4-FFF2-40B4-BE49-F238E27FC236}">
                <a16:creationId xmlns:a16="http://schemas.microsoft.com/office/drawing/2014/main" id="{3E93ECCE-367E-49A7-AF20-4F863BACA72C}"/>
              </a:ext>
            </a:extLst>
          </p:cNvPr>
          <p:cNvSpPr/>
          <p:nvPr/>
        </p:nvSpPr>
        <p:spPr bwMode="auto">
          <a:xfrm>
            <a:off x="7924800" y="11226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F8BFAA93-3D01-49A8-B6F3-02B21F726C3E}"/>
              </a:ext>
            </a:extLst>
          </p:cNvPr>
          <p:cNvSpPr/>
          <p:nvPr/>
        </p:nvSpPr>
        <p:spPr bwMode="auto">
          <a:xfrm>
            <a:off x="7513292" y="594921"/>
            <a:ext cx="1364138" cy="459532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00614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0CE065F-FA90-42F4-88F9-A5772FC3507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912" y="615954"/>
            <a:ext cx="8263288" cy="4291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E758B7-A2D6-4EA5-862C-90E31E187F75}"/>
              </a:ext>
            </a:extLst>
          </p:cNvPr>
          <p:cNvSpPr>
            <a:spLocks noGrp="1"/>
          </p:cNvSpPr>
          <p:nvPr>
            <p:ph type="title"/>
          </p:nvPr>
        </p:nvSpPr>
        <p:spPr/>
        <p:txBody>
          <a:bodyPr/>
          <a:lstStyle/>
          <a:p>
            <a:r>
              <a:rPr lang="en-US" dirty="0"/>
              <a:t>Exploiting Language Models</a:t>
            </a:r>
          </a:p>
        </p:txBody>
      </p:sp>
      <p:sp>
        <p:nvSpPr>
          <p:cNvPr id="9" name="TextBox 8">
            <a:extLst>
              <a:ext uri="{FF2B5EF4-FFF2-40B4-BE49-F238E27FC236}">
                <a16:creationId xmlns:a16="http://schemas.microsoft.com/office/drawing/2014/main" id="{E892D49E-7A48-475D-91B7-DC6070F70ED8}"/>
              </a:ext>
            </a:extLst>
          </p:cNvPr>
          <p:cNvSpPr txBox="1"/>
          <p:nvPr/>
        </p:nvSpPr>
        <p:spPr>
          <a:xfrm>
            <a:off x="1371600" y="4508888"/>
            <a:ext cx="752129" cy="523220"/>
          </a:xfrm>
          <a:prstGeom prst="rect">
            <a:avLst/>
          </a:prstGeom>
          <a:noFill/>
        </p:spPr>
        <p:txBody>
          <a:bodyPr wrap="none" rtlCol="0">
            <a:spAutoFit/>
          </a:bodyPr>
          <a:lstStyle/>
          <a:p>
            <a:pPr algn="ctr"/>
            <a:r>
              <a:rPr lang="en-US" sz="1400" b="0" dirty="0"/>
              <a:t>Earlier</a:t>
            </a:r>
          </a:p>
          <a:p>
            <a:pPr algn="ctr"/>
            <a:r>
              <a:rPr lang="en-US" sz="1400" b="0" dirty="0"/>
              <a:t>solvers</a:t>
            </a:r>
          </a:p>
        </p:txBody>
      </p:sp>
      <p:sp>
        <p:nvSpPr>
          <p:cNvPr id="10" name="TextBox 9">
            <a:extLst>
              <a:ext uri="{FF2B5EF4-FFF2-40B4-BE49-F238E27FC236}">
                <a16:creationId xmlns:a16="http://schemas.microsoft.com/office/drawing/2014/main" id="{6F8599B3-CC29-4438-BAB8-CC406C70EBB5}"/>
              </a:ext>
            </a:extLst>
          </p:cNvPr>
          <p:cNvSpPr txBox="1"/>
          <p:nvPr/>
        </p:nvSpPr>
        <p:spPr>
          <a:xfrm>
            <a:off x="4083669" y="4508888"/>
            <a:ext cx="660694" cy="307777"/>
          </a:xfrm>
          <a:prstGeom prst="rect">
            <a:avLst/>
          </a:prstGeom>
          <a:noFill/>
        </p:spPr>
        <p:txBody>
          <a:bodyPr wrap="none" rtlCol="0">
            <a:spAutoFit/>
          </a:bodyPr>
          <a:lstStyle/>
          <a:p>
            <a:pPr algn="l"/>
            <a:r>
              <a:rPr lang="en-US" sz="1400" b="0" dirty="0"/>
              <a:t>BERT</a:t>
            </a:r>
          </a:p>
        </p:txBody>
      </p:sp>
      <p:sp>
        <p:nvSpPr>
          <p:cNvPr id="11" name="TextBox 10">
            <a:extLst>
              <a:ext uri="{FF2B5EF4-FFF2-40B4-BE49-F238E27FC236}">
                <a16:creationId xmlns:a16="http://schemas.microsoft.com/office/drawing/2014/main" id="{360BE967-1111-4282-BA20-85F72315F4CC}"/>
              </a:ext>
            </a:extLst>
          </p:cNvPr>
          <p:cNvSpPr txBox="1"/>
          <p:nvPr/>
        </p:nvSpPr>
        <p:spPr>
          <a:xfrm>
            <a:off x="2311759" y="4456223"/>
            <a:ext cx="721672" cy="307777"/>
          </a:xfrm>
          <a:prstGeom prst="rect">
            <a:avLst/>
          </a:prstGeom>
          <a:noFill/>
        </p:spPr>
        <p:txBody>
          <a:bodyPr wrap="none" rtlCol="0">
            <a:spAutoFit/>
          </a:bodyPr>
          <a:lstStyle/>
          <a:p>
            <a:pPr algn="l"/>
            <a:r>
              <a:rPr lang="en-US" sz="1400" b="0" dirty="0" err="1"/>
              <a:t>Multee</a:t>
            </a:r>
            <a:endParaRPr lang="en-US" sz="1400" b="0" dirty="0"/>
          </a:p>
        </p:txBody>
      </p:sp>
      <p:sp>
        <p:nvSpPr>
          <p:cNvPr id="12" name="TextBox 11">
            <a:extLst>
              <a:ext uri="{FF2B5EF4-FFF2-40B4-BE49-F238E27FC236}">
                <a16:creationId xmlns:a16="http://schemas.microsoft.com/office/drawing/2014/main" id="{0CB027F9-DA0A-4FE2-9A78-46C65AEC521A}"/>
              </a:ext>
            </a:extLst>
          </p:cNvPr>
          <p:cNvSpPr txBox="1"/>
          <p:nvPr/>
        </p:nvSpPr>
        <p:spPr>
          <a:xfrm>
            <a:off x="3061160" y="4456223"/>
            <a:ext cx="875561" cy="738664"/>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p:txBody>
      </p:sp>
      <p:sp>
        <p:nvSpPr>
          <p:cNvPr id="13" name="TextBox 12">
            <a:extLst>
              <a:ext uri="{FF2B5EF4-FFF2-40B4-BE49-F238E27FC236}">
                <a16:creationId xmlns:a16="http://schemas.microsoft.com/office/drawing/2014/main" id="{3338BF53-DB4D-4257-955B-8BB543FF5471}"/>
              </a:ext>
            </a:extLst>
          </p:cNvPr>
          <p:cNvSpPr txBox="1"/>
          <p:nvPr/>
        </p:nvSpPr>
        <p:spPr>
          <a:xfrm>
            <a:off x="4782594" y="4504880"/>
            <a:ext cx="1119153" cy="307777"/>
          </a:xfrm>
          <a:prstGeom prst="rect">
            <a:avLst/>
          </a:prstGeom>
          <a:noFill/>
        </p:spPr>
        <p:txBody>
          <a:bodyPr wrap="none" rtlCol="0">
            <a:spAutoFit/>
          </a:bodyPr>
          <a:lstStyle/>
          <a:p>
            <a:pPr algn="l"/>
            <a:r>
              <a:rPr lang="en-US" sz="1400" b="0" dirty="0" err="1"/>
              <a:t>AristoBERT</a:t>
            </a:r>
            <a:endParaRPr lang="en-US" sz="1400" b="0" dirty="0"/>
          </a:p>
        </p:txBody>
      </p:sp>
      <p:sp>
        <p:nvSpPr>
          <p:cNvPr id="17" name="TextBox 16">
            <a:extLst>
              <a:ext uri="{FF2B5EF4-FFF2-40B4-BE49-F238E27FC236}">
                <a16:creationId xmlns:a16="http://schemas.microsoft.com/office/drawing/2014/main" id="{EDEA45D7-35B1-4E35-BF1E-F9FF00E684D9}"/>
              </a:ext>
            </a:extLst>
          </p:cNvPr>
          <p:cNvSpPr txBox="1"/>
          <p:nvPr/>
        </p:nvSpPr>
        <p:spPr>
          <a:xfrm>
            <a:off x="7472884" y="4533542"/>
            <a:ext cx="1052532" cy="369332"/>
          </a:xfrm>
          <a:prstGeom prst="rect">
            <a:avLst/>
          </a:prstGeom>
          <a:noFill/>
        </p:spPr>
        <p:txBody>
          <a:bodyPr wrap="none" rtlCol="0">
            <a:spAutoFit/>
          </a:bodyPr>
          <a:lstStyle/>
          <a:p>
            <a:pPr algn="l"/>
            <a:r>
              <a:rPr lang="en-US" dirty="0"/>
              <a:t>ARISTO</a:t>
            </a:r>
          </a:p>
        </p:txBody>
      </p:sp>
      <p:sp>
        <p:nvSpPr>
          <p:cNvPr id="4" name="Oval 3">
            <a:extLst>
              <a:ext uri="{FF2B5EF4-FFF2-40B4-BE49-F238E27FC236}">
                <a16:creationId xmlns:a16="http://schemas.microsoft.com/office/drawing/2014/main" id="{42F41DC3-1955-4179-9B3C-72EFD706A76A}"/>
              </a:ext>
            </a:extLst>
          </p:cNvPr>
          <p:cNvSpPr/>
          <p:nvPr/>
        </p:nvSpPr>
        <p:spPr bwMode="auto">
          <a:xfrm>
            <a:off x="1600200" y="17993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A54D46EC-CDD0-40F9-A722-CBBC537C92E8}"/>
              </a:ext>
            </a:extLst>
          </p:cNvPr>
          <p:cNvSpPr/>
          <p:nvPr/>
        </p:nvSpPr>
        <p:spPr bwMode="auto">
          <a:xfrm>
            <a:off x="3435096" y="1576880"/>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F38C8A73-C10E-4341-B061-96560DF40F71}"/>
              </a:ext>
            </a:extLst>
          </p:cNvPr>
          <p:cNvSpPr/>
          <p:nvPr/>
        </p:nvSpPr>
        <p:spPr bwMode="auto">
          <a:xfrm>
            <a:off x="6102096" y="1262936"/>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B1053199-7038-4D68-B954-63192F80F625}"/>
              </a:ext>
            </a:extLst>
          </p:cNvPr>
          <p:cNvCxnSpPr>
            <a:stCxn id="4" idx="6"/>
            <a:endCxn id="5" idx="2"/>
          </p:cNvCxnSpPr>
          <p:nvPr/>
        </p:nvCxnSpPr>
        <p:spPr bwMode="auto">
          <a:xfrm flipV="1">
            <a:off x="1752600" y="1653080"/>
            <a:ext cx="1682496" cy="222504"/>
          </a:xfrm>
          <a:prstGeom prst="straightConnector1">
            <a:avLst/>
          </a:prstGeom>
          <a:noFill/>
          <a:ln w="1905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D83A8B4E-DEEF-40C6-A614-152233288D3B}"/>
              </a:ext>
            </a:extLst>
          </p:cNvPr>
          <p:cNvCxnSpPr>
            <a:cxnSpLocks/>
            <a:stCxn id="5" idx="6"/>
            <a:endCxn id="6" idx="2"/>
          </p:cNvCxnSpPr>
          <p:nvPr/>
        </p:nvCxnSpPr>
        <p:spPr bwMode="auto">
          <a:xfrm flipV="1">
            <a:off x="3587496" y="1339136"/>
            <a:ext cx="2514600" cy="313944"/>
          </a:xfrm>
          <a:prstGeom prst="straightConnector1">
            <a:avLst/>
          </a:prstGeom>
          <a:noFill/>
          <a:ln w="19050"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3E93ECCE-367E-49A7-AF20-4F863BACA72C}"/>
              </a:ext>
            </a:extLst>
          </p:cNvPr>
          <p:cNvSpPr/>
          <p:nvPr/>
        </p:nvSpPr>
        <p:spPr bwMode="auto">
          <a:xfrm>
            <a:off x="7924800" y="1122684"/>
            <a:ext cx="152400" cy="152400"/>
          </a:xfrm>
          <a:prstGeom prst="ellipse">
            <a:avLst/>
          </a:prstGeom>
          <a:solidFill>
            <a:srgbClr val="00B05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6AC04E79-9C07-4B07-A68C-92B12BBADE9D}"/>
              </a:ext>
            </a:extLst>
          </p:cNvPr>
          <p:cNvCxnSpPr>
            <a:cxnSpLocks/>
            <a:endCxn id="19" idx="2"/>
          </p:cNvCxnSpPr>
          <p:nvPr/>
        </p:nvCxnSpPr>
        <p:spPr bwMode="auto">
          <a:xfrm flipV="1">
            <a:off x="6280727" y="1198884"/>
            <a:ext cx="1644073" cy="131152"/>
          </a:xfrm>
          <a:prstGeom prst="straightConnector1">
            <a:avLst/>
          </a:prstGeom>
          <a:noFill/>
          <a:ln w="1905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FB805280-9DCD-44CE-A85E-7B33BA2C35F2}"/>
              </a:ext>
            </a:extLst>
          </p:cNvPr>
          <p:cNvSpPr txBox="1"/>
          <p:nvPr/>
        </p:nvSpPr>
        <p:spPr>
          <a:xfrm>
            <a:off x="6692233" y="4502390"/>
            <a:ext cx="821059" cy="523220"/>
          </a:xfrm>
          <a:prstGeom prst="rect">
            <a:avLst/>
          </a:prstGeom>
          <a:noFill/>
        </p:spPr>
        <p:txBody>
          <a:bodyPr wrap="none" rtlCol="0">
            <a:spAutoFit/>
          </a:bodyPr>
          <a:lstStyle/>
          <a:p>
            <a:pPr algn="ctr"/>
            <a:r>
              <a:rPr lang="en-US" sz="1400" b="0" dirty="0"/>
              <a:t>Aristo-</a:t>
            </a:r>
          </a:p>
          <a:p>
            <a:pPr algn="ctr"/>
            <a:r>
              <a:rPr lang="en-US" sz="1400" b="0" dirty="0"/>
              <a:t>Roberta</a:t>
            </a:r>
          </a:p>
        </p:txBody>
      </p:sp>
      <p:sp>
        <p:nvSpPr>
          <p:cNvPr id="22" name="TextBox 21">
            <a:extLst>
              <a:ext uri="{FF2B5EF4-FFF2-40B4-BE49-F238E27FC236}">
                <a16:creationId xmlns:a16="http://schemas.microsoft.com/office/drawing/2014/main" id="{D63755F7-F670-47E7-9078-754A07588A9D}"/>
              </a:ext>
            </a:extLst>
          </p:cNvPr>
          <p:cNvSpPr txBox="1"/>
          <p:nvPr/>
        </p:nvSpPr>
        <p:spPr>
          <a:xfrm>
            <a:off x="5642822" y="4476044"/>
            <a:ext cx="1223348" cy="954107"/>
          </a:xfrm>
          <a:prstGeom prst="rect">
            <a:avLst/>
          </a:prstGeom>
          <a:noFill/>
        </p:spPr>
        <p:txBody>
          <a:bodyPr wrap="none" rtlCol="0">
            <a:spAutoFit/>
          </a:bodyPr>
          <a:lstStyle/>
          <a:p>
            <a:pPr algn="ctr"/>
            <a:r>
              <a:rPr lang="en-US" sz="1400" b="0" dirty="0"/>
              <a:t>Earlier</a:t>
            </a:r>
          </a:p>
          <a:p>
            <a:pPr algn="ctr"/>
            <a:r>
              <a:rPr lang="en-US" sz="1400" b="0" dirty="0"/>
              <a:t>solvers</a:t>
            </a:r>
          </a:p>
          <a:p>
            <a:pPr algn="ctr"/>
            <a:r>
              <a:rPr lang="en-US" sz="1400" b="0" dirty="0"/>
              <a:t>+ </a:t>
            </a:r>
            <a:r>
              <a:rPr lang="en-US" sz="1400" b="0" dirty="0" err="1"/>
              <a:t>Multee</a:t>
            </a:r>
            <a:endParaRPr lang="en-US" sz="1400" b="0" dirty="0"/>
          </a:p>
          <a:p>
            <a:pPr algn="ctr"/>
            <a:r>
              <a:rPr lang="en-US" sz="1400" b="0" dirty="0"/>
              <a:t>+</a:t>
            </a:r>
            <a:r>
              <a:rPr lang="en-US" sz="1400" b="0" dirty="0" err="1"/>
              <a:t>AristoBERT</a:t>
            </a:r>
            <a:endParaRPr lang="en-US" sz="1400" b="0" dirty="0"/>
          </a:p>
        </p:txBody>
      </p:sp>
    </p:spTree>
    <p:extLst>
      <p:ext uri="{BB962C8B-B14F-4D97-AF65-F5344CB8AC3E}">
        <p14:creationId xmlns:p14="http://schemas.microsoft.com/office/powerpoint/2010/main" val="2833921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542817D-C3B5-49F8-8796-51C14992D19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2306" y="874361"/>
            <a:ext cx="5928404" cy="42713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Similar Progress on 4</a:t>
            </a:r>
            <a:r>
              <a:rPr lang="en-US" baseline="30000" dirty="0"/>
              <a:t>th</a:t>
            </a:r>
            <a:r>
              <a:rPr lang="en-US" dirty="0"/>
              <a:t> Grade NDMC</a:t>
            </a:r>
          </a:p>
        </p:txBody>
      </p:sp>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22112" y="3812065"/>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pic>
        <p:nvPicPr>
          <p:cNvPr id="19" name="Picture 18">
            <a:extLst>
              <a:ext uri="{FF2B5EF4-FFF2-40B4-BE49-F238E27FC236}">
                <a16:creationId xmlns:a16="http://schemas.microsoft.com/office/drawing/2014/main" id="{BD1E13DB-2E7C-40E8-B718-B2C06F2BA553}"/>
              </a:ext>
            </a:extLst>
          </p:cNvPr>
          <p:cNvPicPr>
            <a:picLocks noChangeAspect="1"/>
          </p:cNvPicPr>
          <p:nvPr/>
        </p:nvPicPr>
        <p:blipFill rotWithShape="1">
          <a:blip r:embed="rId4"/>
          <a:srcRect l="31718" t="12353" r="33609" b="4117"/>
          <a:stretch/>
        </p:blipFill>
        <p:spPr>
          <a:xfrm>
            <a:off x="438442" y="1169078"/>
            <a:ext cx="2295492" cy="2963272"/>
          </a:xfrm>
          <a:prstGeom prst="rect">
            <a:avLst/>
          </a:prstGeom>
          <a:ln>
            <a:solidFill>
              <a:schemeClr val="tx1"/>
            </a:solidFill>
          </a:ln>
        </p:spPr>
      </p:pic>
      <p:sp>
        <p:nvSpPr>
          <p:cNvPr id="4" name="Rectangle 3">
            <a:extLst>
              <a:ext uri="{FF2B5EF4-FFF2-40B4-BE49-F238E27FC236}">
                <a16:creationId xmlns:a16="http://schemas.microsoft.com/office/drawing/2014/main" id="{09F4484F-1E65-4D3A-AA3F-AED76A493210}"/>
              </a:ext>
            </a:extLst>
          </p:cNvPr>
          <p:cNvSpPr/>
          <p:nvPr/>
        </p:nvSpPr>
        <p:spPr>
          <a:xfrm>
            <a:off x="1752600" y="5486655"/>
            <a:ext cx="4108879" cy="1323439"/>
          </a:xfrm>
          <a:prstGeom prst="rect">
            <a:avLst/>
          </a:prstGeom>
        </p:spPr>
        <p:txBody>
          <a:bodyPr wrap="square">
            <a:spAutoFit/>
          </a:bodyPr>
          <a:lstStyle/>
          <a:p>
            <a:r>
              <a:rPr lang="en-US" sz="2000" b="0" dirty="0"/>
              <a:t>Similarly on 12th grade NDMC:</a:t>
            </a:r>
          </a:p>
          <a:p>
            <a:pPr marL="285750" indent="-285750">
              <a:buFont typeface="Arial" panose="020B0604020202020204" pitchFamily="34" charset="0"/>
              <a:buChar char="•"/>
            </a:pPr>
            <a:r>
              <a:rPr lang="en-US" sz="2000" b="0" dirty="0"/>
              <a:t>Random: 25.0%</a:t>
            </a:r>
          </a:p>
          <a:p>
            <a:pPr marL="285750" indent="-285750">
              <a:buFont typeface="Arial" panose="020B0604020202020204" pitchFamily="34" charset="0"/>
              <a:buChar char="•"/>
            </a:pPr>
            <a:r>
              <a:rPr lang="en-US" sz="2000" b="0" dirty="0"/>
              <a:t>2014:       40.6%</a:t>
            </a:r>
          </a:p>
          <a:p>
            <a:pPr marL="285750" indent="-285750">
              <a:buFont typeface="Arial" panose="020B0604020202020204" pitchFamily="34" charset="0"/>
              <a:buChar char="•"/>
            </a:pPr>
            <a:r>
              <a:rPr lang="en-US" sz="2000" b="0" dirty="0"/>
              <a:t>2019:       83.5%</a:t>
            </a:r>
          </a:p>
        </p:txBody>
      </p:sp>
      <p:sp>
        <p:nvSpPr>
          <p:cNvPr id="3" name="TextBox 2">
            <a:extLst>
              <a:ext uri="{FF2B5EF4-FFF2-40B4-BE49-F238E27FC236}">
                <a16:creationId xmlns:a16="http://schemas.microsoft.com/office/drawing/2014/main" id="{03995786-6BE2-409F-8DFA-D55B126342C6}"/>
              </a:ext>
            </a:extLst>
          </p:cNvPr>
          <p:cNvSpPr txBox="1"/>
          <p:nvPr/>
        </p:nvSpPr>
        <p:spPr>
          <a:xfrm>
            <a:off x="8136784" y="1216716"/>
            <a:ext cx="619080" cy="276999"/>
          </a:xfrm>
          <a:prstGeom prst="rect">
            <a:avLst/>
          </a:prstGeom>
          <a:solidFill>
            <a:schemeClr val="bg1"/>
          </a:solidFill>
        </p:spPr>
        <p:txBody>
          <a:bodyPr wrap="none" rtlCol="0">
            <a:spAutoFit/>
          </a:bodyPr>
          <a:lstStyle/>
          <a:p>
            <a:pPr algn="l"/>
            <a:r>
              <a:rPr lang="en-US" sz="1150" b="0" dirty="0"/>
              <a:t>89.9%</a:t>
            </a:r>
          </a:p>
        </p:txBody>
      </p:sp>
    </p:spTree>
    <p:extLst>
      <p:ext uri="{BB962C8B-B14F-4D97-AF65-F5344CB8AC3E}">
        <p14:creationId xmlns:p14="http://schemas.microsoft.com/office/powerpoint/2010/main" val="6466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23A742-6D25-4FB6-B06D-51900B119ECF}"/>
              </a:ext>
            </a:extLst>
          </p:cNvPr>
          <p:cNvPicPr>
            <a:picLocks noChangeAspect="1"/>
          </p:cNvPicPr>
          <p:nvPr/>
        </p:nvPicPr>
        <p:blipFill>
          <a:blip r:embed="rId3"/>
          <a:stretch>
            <a:fillRect/>
          </a:stretch>
        </p:blipFill>
        <p:spPr>
          <a:xfrm>
            <a:off x="77724" y="810768"/>
            <a:ext cx="8915400" cy="1231472"/>
          </a:xfrm>
          <a:prstGeom prst="rect">
            <a:avLst/>
          </a:prstGeom>
        </p:spPr>
      </p:pic>
      <p:sp>
        <p:nvSpPr>
          <p:cNvPr id="2" name="Title 1">
            <a:extLst>
              <a:ext uri="{FF2B5EF4-FFF2-40B4-BE49-F238E27FC236}">
                <a16:creationId xmlns:a16="http://schemas.microsoft.com/office/drawing/2014/main" id="{49DE2C91-0457-4798-9D24-EBE726DF4279}"/>
              </a:ext>
            </a:extLst>
          </p:cNvPr>
          <p:cNvSpPr>
            <a:spLocks noGrp="1"/>
          </p:cNvSpPr>
          <p:nvPr>
            <p:ph type="title"/>
          </p:nvPr>
        </p:nvSpPr>
        <p:spPr/>
        <p:txBody>
          <a:bodyPr/>
          <a:lstStyle/>
          <a:p>
            <a:r>
              <a:rPr lang="en-US" dirty="0"/>
              <a:t>Individual Solver Performances</a:t>
            </a:r>
          </a:p>
        </p:txBody>
      </p:sp>
      <p:sp>
        <p:nvSpPr>
          <p:cNvPr id="3" name="Rectangle: Rounded Corners 2">
            <a:extLst>
              <a:ext uri="{FF2B5EF4-FFF2-40B4-BE49-F238E27FC236}">
                <a16:creationId xmlns:a16="http://schemas.microsoft.com/office/drawing/2014/main" id="{5D4313C2-387C-44AB-97F9-E27E54F568ED}"/>
              </a:ext>
            </a:extLst>
          </p:cNvPr>
          <p:cNvSpPr/>
          <p:nvPr/>
        </p:nvSpPr>
        <p:spPr bwMode="auto">
          <a:xfrm>
            <a:off x="5571744" y="676656"/>
            <a:ext cx="2514600" cy="1524000"/>
          </a:xfrm>
          <a:prstGeom prst="roundRect">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D225D2CC-3497-48A2-984F-A4CA90FD6F51}"/>
              </a:ext>
            </a:extLst>
          </p:cNvPr>
          <p:cNvSpPr txBox="1"/>
          <p:nvPr/>
        </p:nvSpPr>
        <p:spPr>
          <a:xfrm>
            <a:off x="5486400" y="2273888"/>
            <a:ext cx="2903359" cy="369332"/>
          </a:xfrm>
          <a:prstGeom prst="rect">
            <a:avLst/>
          </a:prstGeom>
          <a:noFill/>
        </p:spPr>
        <p:txBody>
          <a:bodyPr wrap="none" rtlCol="0">
            <a:spAutoFit/>
          </a:bodyPr>
          <a:lstStyle/>
          <a:p>
            <a:pPr algn="l"/>
            <a:r>
              <a:rPr lang="en-US" b="0" dirty="0"/>
              <a:t>Most of the heavy lifting….</a:t>
            </a:r>
          </a:p>
        </p:txBody>
      </p:sp>
      <p:pic>
        <p:nvPicPr>
          <p:cNvPr id="12" name="Picture 2" descr="Image result for detective">
            <a:extLst>
              <a:ext uri="{FF2B5EF4-FFF2-40B4-BE49-F238E27FC236}">
                <a16:creationId xmlns:a16="http://schemas.microsoft.com/office/drawing/2014/main" id="{DE0CF98F-6BA1-48EA-BA80-86F53A807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35224" y="2899113"/>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4EA5-8AE5-4364-8ACA-5FB39EFE0A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D9F1CD-71BA-42E6-872A-815CC2C8EF1B}"/>
              </a:ext>
            </a:extLst>
          </p:cNvPr>
          <p:cNvSpPr>
            <a:spLocks noGrp="1"/>
          </p:cNvSpPr>
          <p:nvPr>
            <p:ph idx="1"/>
          </p:nvPr>
        </p:nvSpPr>
        <p:spPr/>
        <p:txBody>
          <a:bodyPr/>
          <a:lstStyle/>
          <a:p>
            <a:r>
              <a:rPr lang="en-US" dirty="0"/>
              <a:t>Introduction</a:t>
            </a:r>
          </a:p>
          <a:p>
            <a:r>
              <a:rPr lang="en-US" dirty="0"/>
              <a:t>How does Aristo work?</a:t>
            </a:r>
          </a:p>
          <a:p>
            <a:r>
              <a:rPr lang="en-US" dirty="0"/>
              <a:t>What is going on behind the high scores on the exams?</a:t>
            </a:r>
          </a:p>
          <a:p>
            <a:r>
              <a:rPr lang="en-US" dirty="0"/>
              <a:t>Where does Aristo fail?</a:t>
            </a:r>
          </a:p>
          <a:p>
            <a:r>
              <a:rPr lang="en-US" dirty="0"/>
              <a:t>What are steps forward?</a:t>
            </a:r>
          </a:p>
        </p:txBody>
      </p:sp>
      <p:sp>
        <p:nvSpPr>
          <p:cNvPr id="4" name="Arrow: Left 3">
            <a:extLst>
              <a:ext uri="{FF2B5EF4-FFF2-40B4-BE49-F238E27FC236}">
                <a16:creationId xmlns:a16="http://schemas.microsoft.com/office/drawing/2014/main" id="{0574E1FF-A3A3-4E70-A402-4B74846C9E8A}"/>
              </a:ext>
            </a:extLst>
          </p:cNvPr>
          <p:cNvSpPr/>
          <p:nvPr/>
        </p:nvSpPr>
        <p:spPr bwMode="auto">
          <a:xfrm>
            <a:off x="8382000" y="1600200"/>
            <a:ext cx="762000" cy="457200"/>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32833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5843-0621-49F4-94F6-DD252CB908DA}"/>
              </a:ext>
            </a:extLst>
          </p:cNvPr>
          <p:cNvSpPr>
            <a:spLocks noGrp="1"/>
          </p:cNvSpPr>
          <p:nvPr>
            <p:ph type="title"/>
          </p:nvPr>
        </p:nvSpPr>
        <p:spPr/>
        <p:txBody>
          <a:bodyPr/>
          <a:lstStyle/>
          <a:p>
            <a:r>
              <a:rPr lang="en-US" dirty="0"/>
              <a:t>1. Checking for annotation artifacts</a:t>
            </a:r>
          </a:p>
        </p:txBody>
      </p:sp>
      <p:pic>
        <p:nvPicPr>
          <p:cNvPr id="3" name="Picture 2">
            <a:extLst>
              <a:ext uri="{FF2B5EF4-FFF2-40B4-BE49-F238E27FC236}">
                <a16:creationId xmlns:a16="http://schemas.microsoft.com/office/drawing/2014/main" id="{29529D83-C26B-4CDD-AFB7-0F1C151AF8E0}"/>
              </a:ext>
            </a:extLst>
          </p:cNvPr>
          <p:cNvPicPr>
            <a:picLocks noChangeAspect="1"/>
          </p:cNvPicPr>
          <p:nvPr/>
        </p:nvPicPr>
        <p:blipFill rotWithShape="1">
          <a:blip r:embed="rId2"/>
          <a:srcRect r="25835"/>
          <a:stretch/>
        </p:blipFill>
        <p:spPr>
          <a:xfrm>
            <a:off x="2156165" y="2971800"/>
            <a:ext cx="3545412" cy="2133600"/>
          </a:xfrm>
          <a:prstGeom prst="rect">
            <a:avLst/>
          </a:prstGeom>
        </p:spPr>
      </p:pic>
      <p:sp>
        <p:nvSpPr>
          <p:cNvPr id="9" name="Folded Corner 36">
            <a:extLst>
              <a:ext uri="{FF2B5EF4-FFF2-40B4-BE49-F238E27FC236}">
                <a16:creationId xmlns:a16="http://schemas.microsoft.com/office/drawing/2014/main" id="{D87668AB-B6EE-4FCA-AF9E-F6888BB6D48E}"/>
              </a:ext>
            </a:extLst>
          </p:cNvPr>
          <p:cNvSpPr/>
          <p:nvPr/>
        </p:nvSpPr>
        <p:spPr bwMode="auto">
          <a:xfrm>
            <a:off x="347471" y="954998"/>
            <a:ext cx="7162800"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5208D9E7-E3B1-4A13-BD29-3D1AB1B33F74}"/>
              </a:ext>
            </a:extLst>
          </p:cNvPr>
          <p:cNvSpPr txBox="1"/>
          <p:nvPr/>
        </p:nvSpPr>
        <p:spPr>
          <a:xfrm>
            <a:off x="381000" y="990600"/>
            <a:ext cx="7357872" cy="1477328"/>
          </a:xfrm>
          <a:prstGeom prst="rect">
            <a:avLst/>
          </a:prstGeom>
          <a:noFill/>
        </p:spPr>
        <p:txBody>
          <a:bodyPr wrap="square" rtlCol="0">
            <a:spAutoFit/>
          </a:bodyPr>
          <a:lstStyle/>
          <a:p>
            <a:pPr lvl="0"/>
            <a:r>
              <a:rPr lang="en-US" b="0" dirty="0">
                <a:highlight>
                  <a:srgbClr val="000000"/>
                </a:highlight>
              </a:rPr>
              <a:t>The condition of the air outdoors at a certain time of day is known as</a:t>
            </a:r>
            <a:r>
              <a:rPr lang="en-US" b="0" dirty="0"/>
              <a:t> </a:t>
            </a:r>
          </a:p>
          <a:p>
            <a:pPr lvl="1"/>
            <a:r>
              <a:rPr lang="en-US" b="0" dirty="0"/>
              <a:t>(A) friction </a:t>
            </a:r>
          </a:p>
          <a:p>
            <a:pPr lvl="1"/>
            <a:r>
              <a:rPr lang="en-US" b="0" dirty="0"/>
              <a:t>(B) light </a:t>
            </a:r>
          </a:p>
          <a:p>
            <a:pPr lvl="1"/>
            <a:r>
              <a:rPr lang="en-US" b="0" dirty="0"/>
              <a:t>(C) force </a:t>
            </a:r>
          </a:p>
          <a:p>
            <a:pPr lvl="1"/>
            <a:r>
              <a:rPr lang="en-US" b="0" dirty="0"/>
              <a:t>(D) weather</a:t>
            </a:r>
            <a:endParaRPr lang="en-US" dirty="0"/>
          </a:p>
        </p:txBody>
      </p:sp>
      <p:sp>
        <p:nvSpPr>
          <p:cNvPr id="16" name="Rectangle: Rounded Corners 15">
            <a:extLst>
              <a:ext uri="{FF2B5EF4-FFF2-40B4-BE49-F238E27FC236}">
                <a16:creationId xmlns:a16="http://schemas.microsoft.com/office/drawing/2014/main" id="{9B9C645D-9F87-4BF8-A825-C4C64ACBDD95}"/>
              </a:ext>
            </a:extLst>
          </p:cNvPr>
          <p:cNvSpPr/>
          <p:nvPr/>
        </p:nvSpPr>
        <p:spPr bwMode="auto">
          <a:xfrm>
            <a:off x="4401312" y="4669536"/>
            <a:ext cx="838200" cy="457200"/>
          </a:xfrm>
          <a:prstGeom prst="roundRect">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010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C484-A249-4BF7-870A-898AF8F3043B}"/>
              </a:ext>
            </a:extLst>
          </p:cNvPr>
          <p:cNvSpPr>
            <a:spLocks noGrp="1"/>
          </p:cNvSpPr>
          <p:nvPr>
            <p:ph type="title"/>
          </p:nvPr>
        </p:nvSpPr>
        <p:spPr/>
        <p:txBody>
          <a:bodyPr/>
          <a:lstStyle/>
          <a:p>
            <a:r>
              <a:rPr lang="en-US" dirty="0"/>
              <a:t>2. Is it fooled by “obviously wrong” answers?</a:t>
            </a:r>
          </a:p>
        </p:txBody>
      </p:sp>
      <p:sp>
        <p:nvSpPr>
          <p:cNvPr id="5" name="Folded Corner 36">
            <a:extLst>
              <a:ext uri="{FF2B5EF4-FFF2-40B4-BE49-F238E27FC236}">
                <a16:creationId xmlns:a16="http://schemas.microsoft.com/office/drawing/2014/main" id="{8867573B-862A-4CCC-8853-3DBCE03F6632}"/>
              </a:ext>
            </a:extLst>
          </p:cNvPr>
          <p:cNvSpPr/>
          <p:nvPr/>
        </p:nvSpPr>
        <p:spPr bwMode="auto">
          <a:xfrm>
            <a:off x="271271" y="734969"/>
            <a:ext cx="7162800"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067643AE-E2CC-45F4-AE38-939286DDE7B1}"/>
              </a:ext>
            </a:extLst>
          </p:cNvPr>
          <p:cNvSpPr txBox="1"/>
          <p:nvPr/>
        </p:nvSpPr>
        <p:spPr>
          <a:xfrm>
            <a:off x="304800" y="770571"/>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a:t>
            </a:r>
          </a:p>
          <a:p>
            <a:pPr lvl="0"/>
            <a:r>
              <a:rPr lang="en-US" b="0" dirty="0"/>
              <a:t>(B) light </a:t>
            </a:r>
          </a:p>
          <a:p>
            <a:pPr lvl="0"/>
            <a:r>
              <a:rPr lang="en-US" b="0" dirty="0"/>
              <a:t>(C) force </a:t>
            </a:r>
          </a:p>
          <a:p>
            <a:pPr lvl="0"/>
            <a:r>
              <a:rPr lang="en-US" dirty="0">
                <a:solidFill>
                  <a:srgbClr val="00B050"/>
                </a:solidFill>
              </a:rPr>
              <a:t>(D) weather </a:t>
            </a:r>
            <a:r>
              <a:rPr lang="en-US" dirty="0"/>
              <a:t>[selected, correct]</a:t>
            </a:r>
          </a:p>
        </p:txBody>
      </p:sp>
      <p:pic>
        <p:nvPicPr>
          <p:cNvPr id="10242" name="Picture 2" descr="Image result for cloud">
            <a:extLst>
              <a:ext uri="{FF2B5EF4-FFF2-40B4-BE49-F238E27FC236}">
                <a16:creationId xmlns:a16="http://schemas.microsoft.com/office/drawing/2014/main" id="{2E243A58-81F2-45B0-8E4D-3022841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51" y="922971"/>
            <a:ext cx="1276350" cy="895350"/>
          </a:xfrm>
          <a:prstGeom prst="rect">
            <a:avLst/>
          </a:prstGeom>
          <a:noFill/>
          <a:extLst>
            <a:ext uri="{909E8E84-426E-40DD-AFC4-6F175D3DCCD1}">
              <a14:hiddenFill xmlns:a14="http://schemas.microsoft.com/office/drawing/2010/main">
                <a:solidFill>
                  <a:srgbClr val="FFFFFF"/>
                </a:solidFill>
              </a14:hiddenFill>
            </a:ext>
          </a:extLst>
        </p:spPr>
      </p:pic>
      <p:sp>
        <p:nvSpPr>
          <p:cNvPr id="11" name="Folded Corner 36">
            <a:extLst>
              <a:ext uri="{FF2B5EF4-FFF2-40B4-BE49-F238E27FC236}">
                <a16:creationId xmlns:a16="http://schemas.microsoft.com/office/drawing/2014/main" id="{E721F5D2-5878-48B0-A561-C612FCF58C34}"/>
              </a:ext>
            </a:extLst>
          </p:cNvPr>
          <p:cNvSpPr/>
          <p:nvPr/>
        </p:nvSpPr>
        <p:spPr bwMode="auto">
          <a:xfrm>
            <a:off x="304800" y="2853594"/>
            <a:ext cx="7162800" cy="159961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5AB0C803-2F35-4B50-8F1F-5F59FCACA4F5}"/>
              </a:ext>
            </a:extLst>
          </p:cNvPr>
          <p:cNvSpPr txBox="1"/>
          <p:nvPr/>
        </p:nvSpPr>
        <p:spPr>
          <a:xfrm>
            <a:off x="338329" y="2889196"/>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(E) joule </a:t>
            </a:r>
          </a:p>
          <a:p>
            <a:pPr lvl="0"/>
            <a:r>
              <a:rPr lang="en-US" b="0" dirty="0"/>
              <a:t>(B) light 			(F) gradient</a:t>
            </a:r>
          </a:p>
          <a:p>
            <a:r>
              <a:rPr lang="en-US" b="0" dirty="0"/>
              <a:t>(C) force 		(G) trench </a:t>
            </a:r>
          </a:p>
          <a:p>
            <a:r>
              <a:rPr lang="en-US" b="0" dirty="0"/>
              <a:t>(D) weather 		(H) add heat</a:t>
            </a:r>
          </a:p>
        </p:txBody>
      </p:sp>
      <p:pic>
        <p:nvPicPr>
          <p:cNvPr id="13" name="Picture 2" descr="Image result for cloud">
            <a:extLst>
              <a:ext uri="{FF2B5EF4-FFF2-40B4-BE49-F238E27FC236}">
                <a16:creationId xmlns:a16="http://schemas.microsoft.com/office/drawing/2014/main" id="{F8878919-9806-4EE4-AA52-2F82B5C9C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80" y="3041596"/>
            <a:ext cx="1276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3"/>
            <a:extLst>
              <a:ext uri="{FF2B5EF4-FFF2-40B4-BE49-F238E27FC236}">
                <a16:creationId xmlns:a16="http://schemas.microsoft.com/office/drawing/2014/main" id="{A7D9FF83-5708-481F-971F-6F2317CF34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04073" y="1688403"/>
            <a:ext cx="545995" cy="542354"/>
          </a:xfrm>
          <a:prstGeom prst="rect">
            <a:avLst/>
          </a:prstGeom>
        </p:spPr>
      </p:pic>
      <p:sp>
        <p:nvSpPr>
          <p:cNvPr id="16" name="Arrow: Left 28">
            <a:extLst>
              <a:ext uri="{FF2B5EF4-FFF2-40B4-BE49-F238E27FC236}">
                <a16:creationId xmlns:a16="http://schemas.microsoft.com/office/drawing/2014/main" id="{8BEFF170-86A2-45BE-8419-BFF20E709437}"/>
              </a:ext>
            </a:extLst>
          </p:cNvPr>
          <p:cNvSpPr/>
          <p:nvPr/>
        </p:nvSpPr>
        <p:spPr bwMode="auto">
          <a:xfrm>
            <a:off x="4039884" y="1859393"/>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608671EC-F87E-484F-9212-5ADD55A52F08}"/>
              </a:ext>
            </a:extLst>
          </p:cNvPr>
          <p:cNvSpPr txBox="1"/>
          <p:nvPr/>
        </p:nvSpPr>
        <p:spPr>
          <a:xfrm>
            <a:off x="5850068" y="1707108"/>
            <a:ext cx="443646" cy="553998"/>
          </a:xfrm>
          <a:prstGeom prst="rect">
            <a:avLst/>
          </a:prstGeom>
          <a:noFill/>
        </p:spPr>
        <p:txBody>
          <a:bodyPr wrap="square" rtlCol="0">
            <a:spAutoFit/>
          </a:bodyPr>
          <a:lstStyle/>
          <a:p>
            <a:r>
              <a:rPr lang="en-US" sz="3000" dirty="0">
                <a:solidFill>
                  <a:srgbClr val="00B050"/>
                </a:solidFill>
              </a:rPr>
              <a:t>✓</a:t>
            </a:r>
          </a:p>
        </p:txBody>
      </p:sp>
      <p:sp>
        <p:nvSpPr>
          <p:cNvPr id="10" name="Arrow: Down 9">
            <a:extLst>
              <a:ext uri="{FF2B5EF4-FFF2-40B4-BE49-F238E27FC236}">
                <a16:creationId xmlns:a16="http://schemas.microsoft.com/office/drawing/2014/main" id="{42131E43-C9EA-4E72-89A7-9AB6B6751114}"/>
              </a:ext>
            </a:extLst>
          </p:cNvPr>
          <p:cNvSpPr/>
          <p:nvPr/>
        </p:nvSpPr>
        <p:spPr bwMode="auto">
          <a:xfrm>
            <a:off x="3246120" y="2303833"/>
            <a:ext cx="1143000" cy="494618"/>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492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C484-A249-4BF7-870A-898AF8F3043B}"/>
              </a:ext>
            </a:extLst>
          </p:cNvPr>
          <p:cNvSpPr>
            <a:spLocks noGrp="1"/>
          </p:cNvSpPr>
          <p:nvPr>
            <p:ph type="title"/>
          </p:nvPr>
        </p:nvSpPr>
        <p:spPr/>
        <p:txBody>
          <a:bodyPr/>
          <a:lstStyle/>
          <a:p>
            <a:r>
              <a:rPr lang="en-US" dirty="0"/>
              <a:t>2. Is it fooled by “obviously wrong” answers?</a:t>
            </a:r>
          </a:p>
        </p:txBody>
      </p:sp>
      <p:sp>
        <p:nvSpPr>
          <p:cNvPr id="5" name="Folded Corner 36">
            <a:extLst>
              <a:ext uri="{FF2B5EF4-FFF2-40B4-BE49-F238E27FC236}">
                <a16:creationId xmlns:a16="http://schemas.microsoft.com/office/drawing/2014/main" id="{8867573B-862A-4CCC-8853-3DBCE03F6632}"/>
              </a:ext>
            </a:extLst>
          </p:cNvPr>
          <p:cNvSpPr/>
          <p:nvPr/>
        </p:nvSpPr>
        <p:spPr bwMode="auto">
          <a:xfrm>
            <a:off x="271271" y="734969"/>
            <a:ext cx="7162800"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067643AE-E2CC-45F4-AE38-939286DDE7B1}"/>
              </a:ext>
            </a:extLst>
          </p:cNvPr>
          <p:cNvSpPr txBox="1"/>
          <p:nvPr/>
        </p:nvSpPr>
        <p:spPr>
          <a:xfrm>
            <a:off x="304800" y="770571"/>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a:t>
            </a:r>
          </a:p>
          <a:p>
            <a:pPr lvl="0"/>
            <a:r>
              <a:rPr lang="en-US" b="0" dirty="0"/>
              <a:t>(B) light </a:t>
            </a:r>
          </a:p>
          <a:p>
            <a:pPr lvl="0"/>
            <a:r>
              <a:rPr lang="en-US" b="0" dirty="0"/>
              <a:t>(C) force </a:t>
            </a:r>
          </a:p>
          <a:p>
            <a:pPr lvl="0"/>
            <a:r>
              <a:rPr lang="en-US" dirty="0">
                <a:solidFill>
                  <a:srgbClr val="00B050"/>
                </a:solidFill>
              </a:rPr>
              <a:t>(D) weather </a:t>
            </a:r>
            <a:r>
              <a:rPr lang="en-US" dirty="0"/>
              <a:t>[selected, correct]</a:t>
            </a:r>
          </a:p>
        </p:txBody>
      </p:sp>
      <p:pic>
        <p:nvPicPr>
          <p:cNvPr id="10242" name="Picture 2" descr="Image result for cloud">
            <a:extLst>
              <a:ext uri="{FF2B5EF4-FFF2-40B4-BE49-F238E27FC236}">
                <a16:creationId xmlns:a16="http://schemas.microsoft.com/office/drawing/2014/main" id="{2E243A58-81F2-45B0-8E4D-3022841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51" y="922971"/>
            <a:ext cx="1276350" cy="895350"/>
          </a:xfrm>
          <a:prstGeom prst="rect">
            <a:avLst/>
          </a:prstGeom>
          <a:noFill/>
          <a:extLst>
            <a:ext uri="{909E8E84-426E-40DD-AFC4-6F175D3DCCD1}">
              <a14:hiddenFill xmlns:a14="http://schemas.microsoft.com/office/drawing/2010/main">
                <a:solidFill>
                  <a:srgbClr val="FFFFFF"/>
                </a:solidFill>
              </a14:hiddenFill>
            </a:ext>
          </a:extLst>
        </p:spPr>
      </p:pic>
      <p:sp>
        <p:nvSpPr>
          <p:cNvPr id="11" name="Folded Corner 36">
            <a:extLst>
              <a:ext uri="{FF2B5EF4-FFF2-40B4-BE49-F238E27FC236}">
                <a16:creationId xmlns:a16="http://schemas.microsoft.com/office/drawing/2014/main" id="{E721F5D2-5878-48B0-A561-C612FCF58C34}"/>
              </a:ext>
            </a:extLst>
          </p:cNvPr>
          <p:cNvSpPr/>
          <p:nvPr/>
        </p:nvSpPr>
        <p:spPr bwMode="auto">
          <a:xfrm>
            <a:off x="304800" y="2853594"/>
            <a:ext cx="7162800" cy="159961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5AB0C803-2F35-4B50-8F1F-5F59FCACA4F5}"/>
              </a:ext>
            </a:extLst>
          </p:cNvPr>
          <p:cNvSpPr txBox="1"/>
          <p:nvPr/>
        </p:nvSpPr>
        <p:spPr>
          <a:xfrm>
            <a:off x="338329" y="2889196"/>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(E) joule </a:t>
            </a:r>
          </a:p>
          <a:p>
            <a:pPr lvl="0"/>
            <a:r>
              <a:rPr lang="en-US" b="0" dirty="0"/>
              <a:t>(B) light 			</a:t>
            </a:r>
            <a:r>
              <a:rPr lang="en-US" dirty="0">
                <a:solidFill>
                  <a:srgbClr val="FF0000"/>
                </a:solidFill>
              </a:rPr>
              <a:t>(F) gradient </a:t>
            </a:r>
            <a:r>
              <a:rPr lang="en-US" dirty="0"/>
              <a:t>[selected] </a:t>
            </a:r>
            <a:endParaRPr lang="en-US" b="0" dirty="0"/>
          </a:p>
          <a:p>
            <a:r>
              <a:rPr lang="en-US" b="0" dirty="0"/>
              <a:t>(C) force 		(G) trench </a:t>
            </a:r>
          </a:p>
          <a:p>
            <a:r>
              <a:rPr lang="en-US" b="0" dirty="0"/>
              <a:t>(D) weather</a:t>
            </a:r>
            <a:r>
              <a:rPr lang="en-US" dirty="0"/>
              <a:t> [correct] 	</a:t>
            </a:r>
            <a:r>
              <a:rPr lang="en-US" b="0" dirty="0"/>
              <a:t>(H) add heat</a:t>
            </a:r>
          </a:p>
        </p:txBody>
      </p:sp>
      <p:pic>
        <p:nvPicPr>
          <p:cNvPr id="13" name="Picture 2" descr="Image result for cloud">
            <a:extLst>
              <a:ext uri="{FF2B5EF4-FFF2-40B4-BE49-F238E27FC236}">
                <a16:creationId xmlns:a16="http://schemas.microsoft.com/office/drawing/2014/main" id="{F8878919-9806-4EE4-AA52-2F82B5C9C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80" y="3041596"/>
            <a:ext cx="1276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3"/>
            <a:extLst>
              <a:ext uri="{FF2B5EF4-FFF2-40B4-BE49-F238E27FC236}">
                <a16:creationId xmlns:a16="http://schemas.microsoft.com/office/drawing/2014/main" id="{A7D9FF83-5708-481F-971F-6F2317CF34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04073" y="1688403"/>
            <a:ext cx="545995" cy="542354"/>
          </a:xfrm>
          <a:prstGeom prst="rect">
            <a:avLst/>
          </a:prstGeom>
        </p:spPr>
      </p:pic>
      <p:sp>
        <p:nvSpPr>
          <p:cNvPr id="16" name="Arrow: Left 28">
            <a:extLst>
              <a:ext uri="{FF2B5EF4-FFF2-40B4-BE49-F238E27FC236}">
                <a16:creationId xmlns:a16="http://schemas.microsoft.com/office/drawing/2014/main" id="{8BEFF170-86A2-45BE-8419-BFF20E709437}"/>
              </a:ext>
            </a:extLst>
          </p:cNvPr>
          <p:cNvSpPr/>
          <p:nvPr/>
        </p:nvSpPr>
        <p:spPr bwMode="auto">
          <a:xfrm>
            <a:off x="4039884" y="1859393"/>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608671EC-F87E-484F-9212-5ADD55A52F08}"/>
              </a:ext>
            </a:extLst>
          </p:cNvPr>
          <p:cNvSpPr txBox="1"/>
          <p:nvPr/>
        </p:nvSpPr>
        <p:spPr>
          <a:xfrm>
            <a:off x="5850068" y="1707108"/>
            <a:ext cx="443646" cy="553998"/>
          </a:xfrm>
          <a:prstGeom prst="rect">
            <a:avLst/>
          </a:prstGeom>
          <a:noFill/>
        </p:spPr>
        <p:txBody>
          <a:bodyPr wrap="square" rtlCol="0">
            <a:spAutoFit/>
          </a:bodyPr>
          <a:lstStyle/>
          <a:p>
            <a:r>
              <a:rPr lang="en-US" sz="3000" dirty="0">
                <a:solidFill>
                  <a:srgbClr val="00B050"/>
                </a:solidFill>
              </a:rPr>
              <a:t>✓</a:t>
            </a:r>
          </a:p>
        </p:txBody>
      </p:sp>
      <p:pic>
        <p:nvPicPr>
          <p:cNvPr id="18" name="Picture 17">
            <a:hlinkClick r:id="rId3"/>
            <a:extLst>
              <a:ext uri="{FF2B5EF4-FFF2-40B4-BE49-F238E27FC236}">
                <a16:creationId xmlns:a16="http://schemas.microsoft.com/office/drawing/2014/main" id="{923FB296-5526-42E2-9DA5-57D26C5D21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979" y="3258556"/>
            <a:ext cx="545995" cy="542354"/>
          </a:xfrm>
          <a:prstGeom prst="rect">
            <a:avLst/>
          </a:prstGeom>
        </p:spPr>
      </p:pic>
      <p:sp>
        <p:nvSpPr>
          <p:cNvPr id="19" name="Arrow: Left 28">
            <a:extLst>
              <a:ext uri="{FF2B5EF4-FFF2-40B4-BE49-F238E27FC236}">
                <a16:creationId xmlns:a16="http://schemas.microsoft.com/office/drawing/2014/main" id="{69D9577B-3BE0-4467-BAF6-6BB61193B313}"/>
              </a:ext>
            </a:extLst>
          </p:cNvPr>
          <p:cNvSpPr/>
          <p:nvPr/>
        </p:nvSpPr>
        <p:spPr bwMode="auto">
          <a:xfrm>
            <a:off x="5694417" y="3458025"/>
            <a:ext cx="522582"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FACCA03C-3639-4555-AD0C-5DDB70492583}"/>
              </a:ext>
            </a:extLst>
          </p:cNvPr>
          <p:cNvSpPr txBox="1"/>
          <p:nvPr/>
        </p:nvSpPr>
        <p:spPr>
          <a:xfrm>
            <a:off x="6892701" y="3323989"/>
            <a:ext cx="443646" cy="553998"/>
          </a:xfrm>
          <a:prstGeom prst="rect">
            <a:avLst/>
          </a:prstGeom>
          <a:noFill/>
        </p:spPr>
        <p:txBody>
          <a:bodyPr wrap="square" rtlCol="0">
            <a:spAutoFit/>
          </a:bodyPr>
          <a:lstStyle/>
          <a:p>
            <a:r>
              <a:rPr lang="en-US" sz="3000" b="0" dirty="0">
                <a:solidFill>
                  <a:srgbClr val="FF0000"/>
                </a:solidFill>
              </a:rPr>
              <a:t>✘</a:t>
            </a:r>
          </a:p>
        </p:txBody>
      </p:sp>
      <p:sp>
        <p:nvSpPr>
          <p:cNvPr id="10" name="Arrow: Down 9">
            <a:extLst>
              <a:ext uri="{FF2B5EF4-FFF2-40B4-BE49-F238E27FC236}">
                <a16:creationId xmlns:a16="http://schemas.microsoft.com/office/drawing/2014/main" id="{42131E43-C9EA-4E72-89A7-9AB6B6751114}"/>
              </a:ext>
            </a:extLst>
          </p:cNvPr>
          <p:cNvSpPr/>
          <p:nvPr/>
        </p:nvSpPr>
        <p:spPr bwMode="auto">
          <a:xfrm>
            <a:off x="3246120" y="2303833"/>
            <a:ext cx="1143000" cy="494618"/>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Folded Corner 36">
            <a:extLst>
              <a:ext uri="{FF2B5EF4-FFF2-40B4-BE49-F238E27FC236}">
                <a16:creationId xmlns:a16="http://schemas.microsoft.com/office/drawing/2014/main" id="{884883D9-E81B-4DAD-97F9-8B527C1A76E1}"/>
              </a:ext>
            </a:extLst>
          </p:cNvPr>
          <p:cNvSpPr/>
          <p:nvPr/>
        </p:nvSpPr>
        <p:spPr bwMode="auto">
          <a:xfrm>
            <a:off x="304800" y="5115858"/>
            <a:ext cx="7162800" cy="159961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2" name="TextBox 21">
            <a:extLst>
              <a:ext uri="{FF2B5EF4-FFF2-40B4-BE49-F238E27FC236}">
                <a16:creationId xmlns:a16="http://schemas.microsoft.com/office/drawing/2014/main" id="{BA0CB4D3-2DCA-4E07-BE0F-24F5601BCDC5}"/>
              </a:ext>
            </a:extLst>
          </p:cNvPr>
          <p:cNvSpPr txBox="1"/>
          <p:nvPr/>
        </p:nvSpPr>
        <p:spPr>
          <a:xfrm>
            <a:off x="338329" y="5151460"/>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(E) joule </a:t>
            </a:r>
          </a:p>
          <a:p>
            <a:pPr lvl="0"/>
            <a:r>
              <a:rPr lang="en-US" b="0" dirty="0"/>
              <a:t>(B) light 			(F) gradient </a:t>
            </a:r>
          </a:p>
          <a:p>
            <a:r>
              <a:rPr lang="en-US" b="0" dirty="0"/>
              <a:t>(C) force 		(G) trench </a:t>
            </a:r>
          </a:p>
          <a:p>
            <a:r>
              <a:rPr lang="en-US" dirty="0">
                <a:solidFill>
                  <a:srgbClr val="00B050"/>
                </a:solidFill>
              </a:rPr>
              <a:t>(D) weather </a:t>
            </a:r>
            <a:r>
              <a:rPr lang="en-US" dirty="0"/>
              <a:t>[</a:t>
            </a:r>
            <a:r>
              <a:rPr lang="en-US" dirty="0" err="1"/>
              <a:t>correct,selected</a:t>
            </a:r>
            <a:r>
              <a:rPr lang="en-US" dirty="0"/>
              <a:t>] 	</a:t>
            </a:r>
            <a:r>
              <a:rPr lang="en-US" b="0" dirty="0"/>
              <a:t>(H) add heat</a:t>
            </a:r>
          </a:p>
        </p:txBody>
      </p:sp>
      <p:pic>
        <p:nvPicPr>
          <p:cNvPr id="23" name="Picture 2" descr="Image result for cloud">
            <a:extLst>
              <a:ext uri="{FF2B5EF4-FFF2-40B4-BE49-F238E27FC236}">
                <a16:creationId xmlns:a16="http://schemas.microsoft.com/office/drawing/2014/main" id="{40D1322D-ED7A-4162-8055-A58427289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80" y="5303860"/>
            <a:ext cx="1276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3"/>
            <a:extLst>
              <a:ext uri="{FF2B5EF4-FFF2-40B4-BE49-F238E27FC236}">
                <a16:creationId xmlns:a16="http://schemas.microsoft.com/office/drawing/2014/main" id="{C532EEE6-C6E4-422F-B766-540BEA69CD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16999" y="6083386"/>
            <a:ext cx="545995" cy="542354"/>
          </a:xfrm>
          <a:prstGeom prst="rect">
            <a:avLst/>
          </a:prstGeom>
        </p:spPr>
      </p:pic>
      <p:sp>
        <p:nvSpPr>
          <p:cNvPr id="25" name="Arrow: Left 28">
            <a:extLst>
              <a:ext uri="{FF2B5EF4-FFF2-40B4-BE49-F238E27FC236}">
                <a16:creationId xmlns:a16="http://schemas.microsoft.com/office/drawing/2014/main" id="{6426DF35-A2DA-49FA-AF41-F507D8F30A5A}"/>
              </a:ext>
            </a:extLst>
          </p:cNvPr>
          <p:cNvSpPr/>
          <p:nvPr/>
        </p:nvSpPr>
        <p:spPr bwMode="auto">
          <a:xfrm>
            <a:off x="3657600" y="6285903"/>
            <a:ext cx="241429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 name="Arrow: Down 26">
            <a:extLst>
              <a:ext uri="{FF2B5EF4-FFF2-40B4-BE49-F238E27FC236}">
                <a16:creationId xmlns:a16="http://schemas.microsoft.com/office/drawing/2014/main" id="{09FD99F0-6010-4D6A-8CB5-C97F08E4283B}"/>
              </a:ext>
            </a:extLst>
          </p:cNvPr>
          <p:cNvSpPr/>
          <p:nvPr/>
        </p:nvSpPr>
        <p:spPr bwMode="auto">
          <a:xfrm>
            <a:off x="3246120" y="4555024"/>
            <a:ext cx="1143000" cy="494618"/>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00B74DC2-F672-43A7-9A87-D70DBB2C9093}"/>
              </a:ext>
            </a:extLst>
          </p:cNvPr>
          <p:cNvSpPr txBox="1"/>
          <p:nvPr/>
        </p:nvSpPr>
        <p:spPr>
          <a:xfrm>
            <a:off x="6761751" y="6089409"/>
            <a:ext cx="443646" cy="553998"/>
          </a:xfrm>
          <a:prstGeom prst="rect">
            <a:avLst/>
          </a:prstGeom>
          <a:noFill/>
        </p:spPr>
        <p:txBody>
          <a:bodyPr wrap="square" rtlCol="0">
            <a:spAutoFit/>
          </a:bodyPr>
          <a:lstStyle/>
          <a:p>
            <a:r>
              <a:rPr lang="en-US" sz="3000" dirty="0">
                <a:solidFill>
                  <a:srgbClr val="00B050"/>
                </a:solidFill>
              </a:rPr>
              <a:t>✓</a:t>
            </a:r>
          </a:p>
        </p:txBody>
      </p:sp>
      <p:sp>
        <p:nvSpPr>
          <p:cNvPr id="3" name="TextBox 2">
            <a:extLst>
              <a:ext uri="{FF2B5EF4-FFF2-40B4-BE49-F238E27FC236}">
                <a16:creationId xmlns:a16="http://schemas.microsoft.com/office/drawing/2014/main" id="{638393BE-4208-421E-BE3E-49091213D5B0}"/>
              </a:ext>
            </a:extLst>
          </p:cNvPr>
          <p:cNvSpPr txBox="1"/>
          <p:nvPr/>
        </p:nvSpPr>
        <p:spPr>
          <a:xfrm>
            <a:off x="4389120" y="4617667"/>
            <a:ext cx="928459" cy="369332"/>
          </a:xfrm>
          <a:prstGeom prst="rect">
            <a:avLst/>
          </a:prstGeom>
          <a:noFill/>
        </p:spPr>
        <p:txBody>
          <a:bodyPr wrap="none" rtlCol="0">
            <a:spAutoFit/>
          </a:bodyPr>
          <a:lstStyle/>
          <a:p>
            <a:pPr algn="l"/>
            <a:r>
              <a:rPr lang="en-US" b="0" dirty="0"/>
              <a:t>Retrain</a:t>
            </a:r>
          </a:p>
        </p:txBody>
      </p:sp>
    </p:spTree>
    <p:extLst>
      <p:ext uri="{BB962C8B-B14F-4D97-AF65-F5344CB8AC3E}">
        <p14:creationId xmlns:p14="http://schemas.microsoft.com/office/powerpoint/2010/main" val="40706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5" grpId="0" animBg="1"/>
      <p:bldP spid="27" grpId="0" animBg="1"/>
      <p:bldP spid="29"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C484-A249-4BF7-870A-898AF8F3043B}"/>
              </a:ext>
            </a:extLst>
          </p:cNvPr>
          <p:cNvSpPr>
            <a:spLocks noGrp="1"/>
          </p:cNvSpPr>
          <p:nvPr>
            <p:ph type="title"/>
          </p:nvPr>
        </p:nvSpPr>
        <p:spPr/>
        <p:txBody>
          <a:bodyPr/>
          <a:lstStyle/>
          <a:p>
            <a:r>
              <a:rPr lang="en-US" dirty="0"/>
              <a:t>2. Is it fooled by “obviously wrong” answers?</a:t>
            </a:r>
          </a:p>
        </p:txBody>
      </p:sp>
      <p:sp>
        <p:nvSpPr>
          <p:cNvPr id="5" name="Folded Corner 36">
            <a:extLst>
              <a:ext uri="{FF2B5EF4-FFF2-40B4-BE49-F238E27FC236}">
                <a16:creationId xmlns:a16="http://schemas.microsoft.com/office/drawing/2014/main" id="{8867573B-862A-4CCC-8853-3DBCE03F6632}"/>
              </a:ext>
            </a:extLst>
          </p:cNvPr>
          <p:cNvSpPr/>
          <p:nvPr/>
        </p:nvSpPr>
        <p:spPr bwMode="auto">
          <a:xfrm>
            <a:off x="271271" y="734969"/>
            <a:ext cx="7162800"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067643AE-E2CC-45F4-AE38-939286DDE7B1}"/>
              </a:ext>
            </a:extLst>
          </p:cNvPr>
          <p:cNvSpPr txBox="1"/>
          <p:nvPr/>
        </p:nvSpPr>
        <p:spPr>
          <a:xfrm>
            <a:off x="304800" y="770571"/>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a:t>
            </a:r>
          </a:p>
          <a:p>
            <a:pPr lvl="0"/>
            <a:r>
              <a:rPr lang="en-US" b="0" dirty="0"/>
              <a:t>(B) light </a:t>
            </a:r>
          </a:p>
          <a:p>
            <a:pPr lvl="0"/>
            <a:r>
              <a:rPr lang="en-US" b="0" dirty="0"/>
              <a:t>(C) force </a:t>
            </a:r>
          </a:p>
          <a:p>
            <a:pPr lvl="0"/>
            <a:r>
              <a:rPr lang="en-US" dirty="0">
                <a:solidFill>
                  <a:srgbClr val="00B050"/>
                </a:solidFill>
              </a:rPr>
              <a:t>(D) weather </a:t>
            </a:r>
            <a:r>
              <a:rPr lang="en-US" dirty="0"/>
              <a:t>[selected, correct]</a:t>
            </a:r>
          </a:p>
        </p:txBody>
      </p:sp>
      <p:pic>
        <p:nvPicPr>
          <p:cNvPr id="10242" name="Picture 2" descr="Image result for cloud">
            <a:extLst>
              <a:ext uri="{FF2B5EF4-FFF2-40B4-BE49-F238E27FC236}">
                <a16:creationId xmlns:a16="http://schemas.microsoft.com/office/drawing/2014/main" id="{2E243A58-81F2-45B0-8E4D-3022841CB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51" y="922971"/>
            <a:ext cx="1276350" cy="895350"/>
          </a:xfrm>
          <a:prstGeom prst="rect">
            <a:avLst/>
          </a:prstGeom>
          <a:noFill/>
          <a:extLst>
            <a:ext uri="{909E8E84-426E-40DD-AFC4-6F175D3DCCD1}">
              <a14:hiddenFill xmlns:a14="http://schemas.microsoft.com/office/drawing/2010/main">
                <a:solidFill>
                  <a:srgbClr val="FFFFFF"/>
                </a:solidFill>
              </a14:hiddenFill>
            </a:ext>
          </a:extLst>
        </p:spPr>
      </p:pic>
      <p:sp>
        <p:nvSpPr>
          <p:cNvPr id="11" name="Folded Corner 36">
            <a:extLst>
              <a:ext uri="{FF2B5EF4-FFF2-40B4-BE49-F238E27FC236}">
                <a16:creationId xmlns:a16="http://schemas.microsoft.com/office/drawing/2014/main" id="{E721F5D2-5878-48B0-A561-C612FCF58C34}"/>
              </a:ext>
            </a:extLst>
          </p:cNvPr>
          <p:cNvSpPr/>
          <p:nvPr/>
        </p:nvSpPr>
        <p:spPr bwMode="auto">
          <a:xfrm>
            <a:off x="304800" y="2853594"/>
            <a:ext cx="7162800" cy="159961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5AB0C803-2F35-4B50-8F1F-5F59FCACA4F5}"/>
              </a:ext>
            </a:extLst>
          </p:cNvPr>
          <p:cNvSpPr txBox="1"/>
          <p:nvPr/>
        </p:nvSpPr>
        <p:spPr>
          <a:xfrm>
            <a:off x="338329" y="2889196"/>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(E) joule </a:t>
            </a:r>
          </a:p>
          <a:p>
            <a:pPr lvl="0"/>
            <a:r>
              <a:rPr lang="en-US" b="0" dirty="0"/>
              <a:t>(B) light 			</a:t>
            </a:r>
            <a:r>
              <a:rPr lang="en-US" dirty="0">
                <a:solidFill>
                  <a:srgbClr val="FF0000"/>
                </a:solidFill>
              </a:rPr>
              <a:t>(F) gradient </a:t>
            </a:r>
            <a:r>
              <a:rPr lang="en-US" dirty="0"/>
              <a:t>[selected] </a:t>
            </a:r>
            <a:endParaRPr lang="en-US" b="0" dirty="0"/>
          </a:p>
          <a:p>
            <a:r>
              <a:rPr lang="en-US" b="0" dirty="0"/>
              <a:t>(C) force 		(G) trench </a:t>
            </a:r>
          </a:p>
          <a:p>
            <a:r>
              <a:rPr lang="en-US" b="0" dirty="0"/>
              <a:t>(D) weather</a:t>
            </a:r>
            <a:r>
              <a:rPr lang="en-US" dirty="0"/>
              <a:t> [correct] 	</a:t>
            </a:r>
            <a:r>
              <a:rPr lang="en-US" b="0" dirty="0"/>
              <a:t>(H) add heat</a:t>
            </a:r>
          </a:p>
        </p:txBody>
      </p:sp>
      <p:pic>
        <p:nvPicPr>
          <p:cNvPr id="13" name="Picture 2" descr="Image result for cloud">
            <a:extLst>
              <a:ext uri="{FF2B5EF4-FFF2-40B4-BE49-F238E27FC236}">
                <a16:creationId xmlns:a16="http://schemas.microsoft.com/office/drawing/2014/main" id="{F8878919-9806-4EE4-AA52-2F82B5C9C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80" y="3041596"/>
            <a:ext cx="1276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3"/>
            <a:extLst>
              <a:ext uri="{FF2B5EF4-FFF2-40B4-BE49-F238E27FC236}">
                <a16:creationId xmlns:a16="http://schemas.microsoft.com/office/drawing/2014/main" id="{A7D9FF83-5708-481F-971F-6F2317CF34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04073" y="1688403"/>
            <a:ext cx="545995" cy="542354"/>
          </a:xfrm>
          <a:prstGeom prst="rect">
            <a:avLst/>
          </a:prstGeom>
        </p:spPr>
      </p:pic>
      <p:sp>
        <p:nvSpPr>
          <p:cNvPr id="16" name="Arrow: Left 28">
            <a:extLst>
              <a:ext uri="{FF2B5EF4-FFF2-40B4-BE49-F238E27FC236}">
                <a16:creationId xmlns:a16="http://schemas.microsoft.com/office/drawing/2014/main" id="{8BEFF170-86A2-45BE-8419-BFF20E709437}"/>
              </a:ext>
            </a:extLst>
          </p:cNvPr>
          <p:cNvSpPr/>
          <p:nvPr/>
        </p:nvSpPr>
        <p:spPr bwMode="auto">
          <a:xfrm>
            <a:off x="4039884" y="1859393"/>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608671EC-F87E-484F-9212-5ADD55A52F08}"/>
              </a:ext>
            </a:extLst>
          </p:cNvPr>
          <p:cNvSpPr txBox="1"/>
          <p:nvPr/>
        </p:nvSpPr>
        <p:spPr>
          <a:xfrm>
            <a:off x="5850068" y="1707108"/>
            <a:ext cx="443646" cy="553998"/>
          </a:xfrm>
          <a:prstGeom prst="rect">
            <a:avLst/>
          </a:prstGeom>
          <a:noFill/>
        </p:spPr>
        <p:txBody>
          <a:bodyPr wrap="square" rtlCol="0">
            <a:spAutoFit/>
          </a:bodyPr>
          <a:lstStyle/>
          <a:p>
            <a:r>
              <a:rPr lang="en-US" sz="3000" dirty="0">
                <a:solidFill>
                  <a:srgbClr val="00B050"/>
                </a:solidFill>
              </a:rPr>
              <a:t>✓</a:t>
            </a:r>
          </a:p>
        </p:txBody>
      </p:sp>
      <p:pic>
        <p:nvPicPr>
          <p:cNvPr id="18" name="Picture 17">
            <a:hlinkClick r:id="rId3"/>
            <a:extLst>
              <a:ext uri="{FF2B5EF4-FFF2-40B4-BE49-F238E27FC236}">
                <a16:creationId xmlns:a16="http://schemas.microsoft.com/office/drawing/2014/main" id="{923FB296-5526-42E2-9DA5-57D26C5D21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979" y="3258556"/>
            <a:ext cx="545995" cy="542354"/>
          </a:xfrm>
          <a:prstGeom prst="rect">
            <a:avLst/>
          </a:prstGeom>
        </p:spPr>
      </p:pic>
      <p:sp>
        <p:nvSpPr>
          <p:cNvPr id="19" name="Arrow: Left 28">
            <a:extLst>
              <a:ext uri="{FF2B5EF4-FFF2-40B4-BE49-F238E27FC236}">
                <a16:creationId xmlns:a16="http://schemas.microsoft.com/office/drawing/2014/main" id="{69D9577B-3BE0-4467-BAF6-6BB61193B313}"/>
              </a:ext>
            </a:extLst>
          </p:cNvPr>
          <p:cNvSpPr/>
          <p:nvPr/>
        </p:nvSpPr>
        <p:spPr bwMode="auto">
          <a:xfrm>
            <a:off x="5694417" y="3458025"/>
            <a:ext cx="522582"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TextBox 20">
            <a:extLst>
              <a:ext uri="{FF2B5EF4-FFF2-40B4-BE49-F238E27FC236}">
                <a16:creationId xmlns:a16="http://schemas.microsoft.com/office/drawing/2014/main" id="{FACCA03C-3639-4555-AD0C-5DDB70492583}"/>
              </a:ext>
            </a:extLst>
          </p:cNvPr>
          <p:cNvSpPr txBox="1"/>
          <p:nvPr/>
        </p:nvSpPr>
        <p:spPr>
          <a:xfrm>
            <a:off x="6892701" y="3323989"/>
            <a:ext cx="443646" cy="553998"/>
          </a:xfrm>
          <a:prstGeom prst="rect">
            <a:avLst/>
          </a:prstGeom>
          <a:noFill/>
        </p:spPr>
        <p:txBody>
          <a:bodyPr wrap="square" rtlCol="0">
            <a:spAutoFit/>
          </a:bodyPr>
          <a:lstStyle/>
          <a:p>
            <a:r>
              <a:rPr lang="en-US" sz="3000" b="0" dirty="0">
                <a:solidFill>
                  <a:srgbClr val="FF0000"/>
                </a:solidFill>
              </a:rPr>
              <a:t>✘</a:t>
            </a:r>
          </a:p>
        </p:txBody>
      </p:sp>
      <p:sp>
        <p:nvSpPr>
          <p:cNvPr id="10" name="Arrow: Down 9">
            <a:extLst>
              <a:ext uri="{FF2B5EF4-FFF2-40B4-BE49-F238E27FC236}">
                <a16:creationId xmlns:a16="http://schemas.microsoft.com/office/drawing/2014/main" id="{42131E43-C9EA-4E72-89A7-9AB6B6751114}"/>
              </a:ext>
            </a:extLst>
          </p:cNvPr>
          <p:cNvSpPr/>
          <p:nvPr/>
        </p:nvSpPr>
        <p:spPr bwMode="auto">
          <a:xfrm>
            <a:off x="3246120" y="2303833"/>
            <a:ext cx="1143000" cy="494618"/>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Folded Corner 36">
            <a:extLst>
              <a:ext uri="{FF2B5EF4-FFF2-40B4-BE49-F238E27FC236}">
                <a16:creationId xmlns:a16="http://schemas.microsoft.com/office/drawing/2014/main" id="{884883D9-E81B-4DAD-97F9-8B527C1A76E1}"/>
              </a:ext>
            </a:extLst>
          </p:cNvPr>
          <p:cNvSpPr/>
          <p:nvPr/>
        </p:nvSpPr>
        <p:spPr bwMode="auto">
          <a:xfrm>
            <a:off x="304800" y="5115858"/>
            <a:ext cx="7162800" cy="159961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2" name="TextBox 21">
            <a:extLst>
              <a:ext uri="{FF2B5EF4-FFF2-40B4-BE49-F238E27FC236}">
                <a16:creationId xmlns:a16="http://schemas.microsoft.com/office/drawing/2014/main" id="{BA0CB4D3-2DCA-4E07-BE0F-24F5601BCDC5}"/>
              </a:ext>
            </a:extLst>
          </p:cNvPr>
          <p:cNvSpPr txBox="1"/>
          <p:nvPr/>
        </p:nvSpPr>
        <p:spPr>
          <a:xfrm>
            <a:off x="338329" y="5151460"/>
            <a:ext cx="7357872" cy="1477328"/>
          </a:xfrm>
          <a:prstGeom prst="rect">
            <a:avLst/>
          </a:prstGeom>
          <a:noFill/>
        </p:spPr>
        <p:txBody>
          <a:bodyPr wrap="square" rtlCol="0">
            <a:spAutoFit/>
          </a:bodyPr>
          <a:lstStyle/>
          <a:p>
            <a:pPr lvl="0"/>
            <a:r>
              <a:rPr lang="en-US" b="0" dirty="0"/>
              <a:t>The condition of the air outdoors at a certain time of day is known as </a:t>
            </a:r>
          </a:p>
          <a:p>
            <a:pPr lvl="0"/>
            <a:r>
              <a:rPr lang="en-US" b="0" dirty="0"/>
              <a:t>(A) friction 		(E) joule </a:t>
            </a:r>
          </a:p>
          <a:p>
            <a:pPr lvl="0"/>
            <a:r>
              <a:rPr lang="en-US" b="0" dirty="0"/>
              <a:t>(B) light 			(F) gradient [selected] </a:t>
            </a:r>
          </a:p>
          <a:p>
            <a:r>
              <a:rPr lang="en-US" b="0" dirty="0"/>
              <a:t>(C) force 		(G) trench </a:t>
            </a:r>
          </a:p>
          <a:p>
            <a:r>
              <a:rPr lang="en-US" dirty="0">
                <a:solidFill>
                  <a:srgbClr val="00B050"/>
                </a:solidFill>
              </a:rPr>
              <a:t>(D) weather </a:t>
            </a:r>
            <a:r>
              <a:rPr lang="en-US" dirty="0"/>
              <a:t>[</a:t>
            </a:r>
            <a:r>
              <a:rPr lang="en-US" dirty="0" err="1"/>
              <a:t>correct,selected</a:t>
            </a:r>
            <a:r>
              <a:rPr lang="en-US" dirty="0"/>
              <a:t>] 	</a:t>
            </a:r>
            <a:r>
              <a:rPr lang="en-US" b="0" dirty="0"/>
              <a:t>(H) add heat</a:t>
            </a:r>
          </a:p>
        </p:txBody>
      </p:sp>
      <p:pic>
        <p:nvPicPr>
          <p:cNvPr id="23" name="Picture 2" descr="Image result for cloud">
            <a:extLst>
              <a:ext uri="{FF2B5EF4-FFF2-40B4-BE49-F238E27FC236}">
                <a16:creationId xmlns:a16="http://schemas.microsoft.com/office/drawing/2014/main" id="{40D1322D-ED7A-4162-8055-A58427289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80" y="5303860"/>
            <a:ext cx="1276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3"/>
            <a:extLst>
              <a:ext uri="{FF2B5EF4-FFF2-40B4-BE49-F238E27FC236}">
                <a16:creationId xmlns:a16="http://schemas.microsoft.com/office/drawing/2014/main" id="{C532EEE6-C6E4-422F-B766-540BEA69CD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16999" y="6083386"/>
            <a:ext cx="545995" cy="542354"/>
          </a:xfrm>
          <a:prstGeom prst="rect">
            <a:avLst/>
          </a:prstGeom>
        </p:spPr>
      </p:pic>
      <p:sp>
        <p:nvSpPr>
          <p:cNvPr id="25" name="Arrow: Left 28">
            <a:extLst>
              <a:ext uri="{FF2B5EF4-FFF2-40B4-BE49-F238E27FC236}">
                <a16:creationId xmlns:a16="http://schemas.microsoft.com/office/drawing/2014/main" id="{6426DF35-A2DA-49FA-AF41-F507D8F30A5A}"/>
              </a:ext>
            </a:extLst>
          </p:cNvPr>
          <p:cNvSpPr/>
          <p:nvPr/>
        </p:nvSpPr>
        <p:spPr bwMode="auto">
          <a:xfrm>
            <a:off x="3657600" y="6285903"/>
            <a:ext cx="241429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 name="Arrow: Down 26">
            <a:extLst>
              <a:ext uri="{FF2B5EF4-FFF2-40B4-BE49-F238E27FC236}">
                <a16:creationId xmlns:a16="http://schemas.microsoft.com/office/drawing/2014/main" id="{09FD99F0-6010-4D6A-8CB5-C97F08E4283B}"/>
              </a:ext>
            </a:extLst>
          </p:cNvPr>
          <p:cNvSpPr/>
          <p:nvPr/>
        </p:nvSpPr>
        <p:spPr bwMode="auto">
          <a:xfrm>
            <a:off x="3246120" y="4555024"/>
            <a:ext cx="1143000" cy="494618"/>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00B74DC2-F672-43A7-9A87-D70DBB2C9093}"/>
              </a:ext>
            </a:extLst>
          </p:cNvPr>
          <p:cNvSpPr txBox="1"/>
          <p:nvPr/>
        </p:nvSpPr>
        <p:spPr>
          <a:xfrm>
            <a:off x="6761751" y="6089409"/>
            <a:ext cx="443646" cy="553998"/>
          </a:xfrm>
          <a:prstGeom prst="rect">
            <a:avLst/>
          </a:prstGeom>
          <a:noFill/>
        </p:spPr>
        <p:txBody>
          <a:bodyPr wrap="square" rtlCol="0">
            <a:spAutoFit/>
          </a:bodyPr>
          <a:lstStyle/>
          <a:p>
            <a:r>
              <a:rPr lang="en-US" sz="3000" dirty="0">
                <a:solidFill>
                  <a:srgbClr val="00B050"/>
                </a:solidFill>
              </a:rPr>
              <a:t>✓</a:t>
            </a:r>
          </a:p>
        </p:txBody>
      </p:sp>
      <p:sp>
        <p:nvSpPr>
          <p:cNvPr id="3" name="TextBox 2">
            <a:extLst>
              <a:ext uri="{FF2B5EF4-FFF2-40B4-BE49-F238E27FC236}">
                <a16:creationId xmlns:a16="http://schemas.microsoft.com/office/drawing/2014/main" id="{638393BE-4208-421E-BE3E-49091213D5B0}"/>
              </a:ext>
            </a:extLst>
          </p:cNvPr>
          <p:cNvSpPr txBox="1"/>
          <p:nvPr/>
        </p:nvSpPr>
        <p:spPr>
          <a:xfrm>
            <a:off x="4389120" y="4617667"/>
            <a:ext cx="928459" cy="369332"/>
          </a:xfrm>
          <a:prstGeom prst="rect">
            <a:avLst/>
          </a:prstGeom>
          <a:noFill/>
        </p:spPr>
        <p:txBody>
          <a:bodyPr wrap="none" rtlCol="0">
            <a:spAutoFit/>
          </a:bodyPr>
          <a:lstStyle/>
          <a:p>
            <a:pPr algn="l"/>
            <a:r>
              <a:rPr lang="en-US" b="0" dirty="0"/>
              <a:t>Retrain</a:t>
            </a:r>
          </a:p>
        </p:txBody>
      </p:sp>
      <p:sp>
        <p:nvSpPr>
          <p:cNvPr id="7" name="Rectangle 6">
            <a:extLst>
              <a:ext uri="{FF2B5EF4-FFF2-40B4-BE49-F238E27FC236}">
                <a16:creationId xmlns:a16="http://schemas.microsoft.com/office/drawing/2014/main" id="{3517E87B-F10B-4312-8FA9-2D94A6FF5301}"/>
              </a:ext>
            </a:extLst>
          </p:cNvPr>
          <p:cNvSpPr/>
          <p:nvPr/>
        </p:nvSpPr>
        <p:spPr bwMode="auto">
          <a:xfrm>
            <a:off x="1083448" y="1318337"/>
            <a:ext cx="6141987" cy="3405054"/>
          </a:xfrm>
          <a:prstGeom prst="rect">
            <a:avLst/>
          </a:prstGeom>
          <a:solidFill>
            <a:schemeClr val="bg1"/>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26" name="Picture 25">
            <a:extLst>
              <a:ext uri="{FF2B5EF4-FFF2-40B4-BE49-F238E27FC236}">
                <a16:creationId xmlns:a16="http://schemas.microsoft.com/office/drawing/2014/main" id="{DBFB47F8-6A05-4C81-ACB2-29B643576C1D}"/>
              </a:ext>
            </a:extLst>
          </p:cNvPr>
          <p:cNvPicPr>
            <a:picLocks noChangeAspect="1"/>
          </p:cNvPicPr>
          <p:nvPr/>
        </p:nvPicPr>
        <p:blipFill>
          <a:blip r:embed="rId5"/>
          <a:stretch>
            <a:fillRect/>
          </a:stretch>
        </p:blipFill>
        <p:spPr>
          <a:xfrm>
            <a:off x="1194360" y="1755721"/>
            <a:ext cx="5920164" cy="2266950"/>
          </a:xfrm>
          <a:prstGeom prst="rect">
            <a:avLst/>
          </a:prstGeom>
        </p:spPr>
      </p:pic>
      <p:sp>
        <p:nvSpPr>
          <p:cNvPr id="4" name="TextBox 3">
            <a:extLst>
              <a:ext uri="{FF2B5EF4-FFF2-40B4-BE49-F238E27FC236}">
                <a16:creationId xmlns:a16="http://schemas.microsoft.com/office/drawing/2014/main" id="{B055B08F-4612-4273-B5A3-F129038B6BA3}"/>
              </a:ext>
            </a:extLst>
          </p:cNvPr>
          <p:cNvSpPr txBox="1"/>
          <p:nvPr/>
        </p:nvSpPr>
        <p:spPr>
          <a:xfrm>
            <a:off x="3987776" y="4156215"/>
            <a:ext cx="2924198" cy="369332"/>
          </a:xfrm>
          <a:prstGeom prst="rect">
            <a:avLst/>
          </a:prstGeom>
          <a:solidFill>
            <a:schemeClr val="bg1"/>
          </a:solidFill>
        </p:spPr>
        <p:txBody>
          <a:bodyPr wrap="none" rtlCol="0">
            <a:spAutoFit/>
          </a:bodyPr>
          <a:lstStyle/>
          <a:p>
            <a:pPr algn="l"/>
            <a:r>
              <a:rPr lang="en-US" b="0" dirty="0">
                <a:solidFill>
                  <a:srgbClr val="083D7E"/>
                </a:solidFill>
                <a:latin typeface="Comic Sans MS" panose="030F0702030302020204" pitchFamily="66" charset="0"/>
              </a:rPr>
              <a:t>Drop of (only) ≈ 10 points</a:t>
            </a:r>
          </a:p>
        </p:txBody>
      </p:sp>
      <p:sp>
        <p:nvSpPr>
          <p:cNvPr id="8" name="Rectangle: Rounded Corners 7">
            <a:extLst>
              <a:ext uri="{FF2B5EF4-FFF2-40B4-BE49-F238E27FC236}">
                <a16:creationId xmlns:a16="http://schemas.microsoft.com/office/drawing/2014/main" id="{B7B2A79A-80DE-4427-ADFF-DC5974FA9557}"/>
              </a:ext>
            </a:extLst>
          </p:cNvPr>
          <p:cNvSpPr/>
          <p:nvPr/>
        </p:nvSpPr>
        <p:spPr bwMode="auto">
          <a:xfrm>
            <a:off x="3352800" y="3583387"/>
            <a:ext cx="2099452" cy="35355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8702B0C7-E43B-43E5-B0B8-105F6114318D}"/>
              </a:ext>
            </a:extLst>
          </p:cNvPr>
          <p:cNvCxnSpPr/>
          <p:nvPr/>
        </p:nvCxnSpPr>
        <p:spPr bwMode="auto">
          <a:xfrm flipH="1" flipV="1">
            <a:off x="4495800" y="3936946"/>
            <a:ext cx="259082" cy="291826"/>
          </a:xfrm>
          <a:prstGeom prst="straightConnector1">
            <a:avLst/>
          </a:prstGeom>
          <a:noFill/>
          <a:ln w="19050" cap="flat" cmpd="sng" algn="ctr">
            <a:solidFill>
              <a:srgbClr val="094895"/>
            </a:solidFill>
            <a:prstDash val="solid"/>
            <a:round/>
            <a:headEnd type="none" w="med" len="med"/>
            <a:tailEnd type="triangle"/>
          </a:ln>
          <a:effectLst/>
        </p:spPr>
      </p:cxnSp>
      <p:sp>
        <p:nvSpPr>
          <p:cNvPr id="9" name="Arrow: Curved Down 8">
            <a:extLst>
              <a:ext uri="{FF2B5EF4-FFF2-40B4-BE49-F238E27FC236}">
                <a16:creationId xmlns:a16="http://schemas.microsoft.com/office/drawing/2014/main" id="{B9B96AE4-DFF7-426C-A207-40D25D2D603E}"/>
              </a:ext>
            </a:extLst>
          </p:cNvPr>
          <p:cNvSpPr/>
          <p:nvPr/>
        </p:nvSpPr>
        <p:spPr bwMode="auto">
          <a:xfrm>
            <a:off x="3496336" y="1439470"/>
            <a:ext cx="1812379" cy="430549"/>
          </a:xfrm>
          <a:prstGeom prst="curvedDownArrow">
            <a:avLst>
              <a:gd name="adj1" fmla="val 91900"/>
              <a:gd name="adj2" fmla="val 176307"/>
              <a:gd name="adj3" fmla="val 25000"/>
            </a:avLst>
          </a:prstGeom>
          <a:solidFill>
            <a:srgbClr val="FFFF00"/>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094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Folded Corner 11">
            <a:extLst>
              <a:ext uri="{FF2B5EF4-FFF2-40B4-BE49-F238E27FC236}">
                <a16:creationId xmlns:a16="http://schemas.microsoft.com/office/drawing/2014/main" id="{B1BEF575-5DDD-42CA-9651-37CADC2291E9}"/>
              </a:ext>
            </a:extLst>
          </p:cNvPr>
          <p:cNvSpPr/>
          <p:nvPr/>
        </p:nvSpPr>
        <p:spPr bwMode="auto">
          <a:xfrm>
            <a:off x="457200" y="3568907"/>
            <a:ext cx="6224016" cy="1800320"/>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5499220A-8517-4DC8-9B42-857489A7AC41}"/>
              </a:ext>
            </a:extLst>
          </p:cNvPr>
          <p:cNvSpPr txBox="1"/>
          <p:nvPr/>
        </p:nvSpPr>
        <p:spPr>
          <a:xfrm>
            <a:off x="457200" y="3540427"/>
            <a:ext cx="6452616" cy="2031325"/>
          </a:xfrm>
          <a:prstGeom prst="rect">
            <a:avLst/>
          </a:prstGeom>
          <a:noFill/>
        </p:spPr>
        <p:txBody>
          <a:bodyPr wrap="square" rtlCol="0">
            <a:spAutoFit/>
          </a:bodyPr>
          <a:lstStyle/>
          <a:p>
            <a:r>
              <a:rPr lang="en-US" b="0" dirty="0"/>
              <a:t>How are the particles in a block of iron affected when the block is melted?</a:t>
            </a:r>
          </a:p>
          <a:p>
            <a:pPr lvl="1"/>
            <a:r>
              <a:rPr lang="en-US" b="0" dirty="0"/>
              <a:t>(A) The particles gain mass.</a:t>
            </a:r>
          </a:p>
          <a:p>
            <a:pPr lvl="1"/>
            <a:r>
              <a:rPr lang="en-US" b="0" dirty="0"/>
              <a:t>(B) The particles contain less energy.</a:t>
            </a:r>
          </a:p>
          <a:p>
            <a:pPr lvl="1"/>
            <a:r>
              <a:rPr lang="en-US" dirty="0">
                <a:solidFill>
                  <a:srgbClr val="00B050"/>
                </a:solidFill>
              </a:rPr>
              <a:t>(C) The particles move more rapidly.</a:t>
            </a:r>
          </a:p>
          <a:p>
            <a:pPr lvl="1"/>
            <a:r>
              <a:rPr lang="en-US" b="0" dirty="0"/>
              <a:t>(D) The particles increase in volume.</a:t>
            </a:r>
          </a:p>
          <a:p>
            <a:pPr algn="l"/>
            <a:endParaRPr lang="en-US" b="0" dirty="0" err="1"/>
          </a:p>
        </p:txBody>
      </p:sp>
      <p:sp>
        <p:nvSpPr>
          <p:cNvPr id="2" name="Title 1">
            <a:extLst>
              <a:ext uri="{FF2B5EF4-FFF2-40B4-BE49-F238E27FC236}">
                <a16:creationId xmlns:a16="http://schemas.microsoft.com/office/drawing/2014/main" id="{E787D88F-01B3-4E5C-9474-68B72019B60D}"/>
              </a:ext>
            </a:extLst>
          </p:cNvPr>
          <p:cNvSpPr>
            <a:spLocks noGrp="1"/>
          </p:cNvSpPr>
          <p:nvPr>
            <p:ph type="title"/>
          </p:nvPr>
        </p:nvSpPr>
        <p:spPr>
          <a:xfrm>
            <a:off x="0" y="0"/>
            <a:ext cx="9144000" cy="533400"/>
          </a:xfrm>
        </p:spPr>
        <p:txBody>
          <a:bodyPr/>
          <a:lstStyle/>
          <a:p>
            <a:r>
              <a:rPr lang="en-US" dirty="0"/>
              <a:t>Science Questions: A Grand Challenge…</a:t>
            </a:r>
          </a:p>
        </p:txBody>
      </p:sp>
      <p:sp>
        <p:nvSpPr>
          <p:cNvPr id="8" name="TextBox 7">
            <a:extLst>
              <a:ext uri="{FF2B5EF4-FFF2-40B4-BE49-F238E27FC236}">
                <a16:creationId xmlns:a16="http://schemas.microsoft.com/office/drawing/2014/main" id="{D426D195-A9A0-4F4B-9ABB-3EAF1D716394}"/>
              </a:ext>
            </a:extLst>
          </p:cNvPr>
          <p:cNvSpPr txBox="1"/>
          <p:nvPr/>
        </p:nvSpPr>
        <p:spPr>
          <a:xfrm>
            <a:off x="1115568" y="3564811"/>
            <a:ext cx="45719" cy="369332"/>
          </a:xfrm>
          <a:prstGeom prst="rect">
            <a:avLst/>
          </a:prstGeom>
          <a:noFill/>
        </p:spPr>
        <p:txBody>
          <a:bodyPr wrap="square" rtlCol="0">
            <a:spAutoFit/>
          </a:bodyPr>
          <a:lstStyle/>
          <a:p>
            <a:pPr algn="l"/>
            <a:endParaRPr lang="en-US" b="0" dirty="0" err="1"/>
          </a:p>
        </p:txBody>
      </p:sp>
      <p:pic>
        <p:nvPicPr>
          <p:cNvPr id="13" name="Picture 12">
            <a:extLst>
              <a:ext uri="{FF2B5EF4-FFF2-40B4-BE49-F238E27FC236}">
                <a16:creationId xmlns:a16="http://schemas.microsoft.com/office/drawing/2014/main" id="{B9DB6E4F-635D-4329-8B85-022304D91D8A}"/>
              </a:ext>
            </a:extLst>
          </p:cNvPr>
          <p:cNvPicPr>
            <a:picLocks noChangeAspect="1"/>
          </p:cNvPicPr>
          <p:nvPr/>
        </p:nvPicPr>
        <p:blipFill>
          <a:blip r:embed="rId2"/>
          <a:stretch>
            <a:fillRect/>
          </a:stretch>
        </p:blipFill>
        <p:spPr>
          <a:xfrm>
            <a:off x="7563627" y="3667968"/>
            <a:ext cx="1125708" cy="1698211"/>
          </a:xfrm>
          <a:prstGeom prst="rect">
            <a:avLst/>
          </a:prstGeom>
        </p:spPr>
      </p:pic>
      <p:pic>
        <p:nvPicPr>
          <p:cNvPr id="18" name="Picture 4" descr="http://ecx.images-amazon.com/images/I/51lXsHTCMgL._SY344_BO1,204,203,200_.jpg">
            <a:extLst>
              <a:ext uri="{FF2B5EF4-FFF2-40B4-BE49-F238E27FC236}">
                <a16:creationId xmlns:a16="http://schemas.microsoft.com/office/drawing/2014/main" id="{3ADA37A6-EEB2-4C5D-BC84-8686C0C52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0" y="725488"/>
            <a:ext cx="1674639" cy="2563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0F4A319-1C35-46E2-A62D-2BDF2C657B7C}"/>
              </a:ext>
            </a:extLst>
          </p:cNvPr>
          <p:cNvSpPr txBox="1"/>
          <p:nvPr/>
        </p:nvSpPr>
        <p:spPr>
          <a:xfrm>
            <a:off x="2895600" y="1488773"/>
            <a:ext cx="6096000" cy="923330"/>
          </a:xfrm>
          <a:prstGeom prst="rect">
            <a:avLst/>
          </a:prstGeom>
          <a:noFill/>
        </p:spPr>
        <p:txBody>
          <a:bodyPr wrap="square" rtlCol="0">
            <a:spAutoFit/>
          </a:bodyPr>
          <a:lstStyle/>
          <a:p>
            <a:r>
              <a:rPr lang="en-US" b="0" i="1" dirty="0"/>
              <a:t>Over the last decade, I began to think about a </a:t>
            </a:r>
            <a:r>
              <a:rPr lang="en-US" i="1" dirty="0"/>
              <a:t>"Digital Aristotle", </a:t>
            </a:r>
            <a:r>
              <a:rPr lang="en-US" b="0" i="1" dirty="0"/>
              <a:t>an easy-to-use, all-encompassing knowledge storehouse....to advance the field of AI.</a:t>
            </a:r>
          </a:p>
        </p:txBody>
      </p:sp>
    </p:spTree>
    <p:extLst>
      <p:ext uri="{BB962C8B-B14F-4D97-AF65-F5344CB8AC3E}">
        <p14:creationId xmlns:p14="http://schemas.microsoft.com/office/powerpoint/2010/main" val="27304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P spid="8"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3. More than Pattern Matching?</a:t>
            </a:r>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50</a:t>
            </a:fld>
            <a:endParaRPr lang="en-US"/>
          </a:p>
        </p:txBody>
      </p:sp>
      <p:sp>
        <p:nvSpPr>
          <p:cNvPr id="8" name="Folded Corner 36">
            <a:extLst>
              <a:ext uri="{FF2B5EF4-FFF2-40B4-BE49-F238E27FC236}">
                <a16:creationId xmlns:a16="http://schemas.microsoft.com/office/drawing/2014/main" id="{3292BDCE-91D9-A946-9665-B5EA1F053A55}"/>
              </a:ext>
            </a:extLst>
          </p:cNvPr>
          <p:cNvSpPr/>
          <p:nvPr/>
        </p:nvSpPr>
        <p:spPr bwMode="auto">
          <a:xfrm>
            <a:off x="1361330" y="954139"/>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TextBox 8">
            <a:extLst>
              <a:ext uri="{FF2B5EF4-FFF2-40B4-BE49-F238E27FC236}">
                <a16:creationId xmlns:a16="http://schemas.microsoft.com/office/drawing/2014/main" id="{58FA1AEF-7CC9-1047-8978-8B4C9F68A675}"/>
              </a:ext>
            </a:extLst>
          </p:cNvPr>
          <p:cNvSpPr txBox="1"/>
          <p:nvPr/>
        </p:nvSpPr>
        <p:spPr>
          <a:xfrm>
            <a:off x="1394859" y="989741"/>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pic>
        <p:nvPicPr>
          <p:cNvPr id="10" name="Picture 9">
            <a:hlinkClick r:id="rId3"/>
            <a:extLst>
              <a:ext uri="{FF2B5EF4-FFF2-40B4-BE49-F238E27FC236}">
                <a16:creationId xmlns:a16="http://schemas.microsoft.com/office/drawing/2014/main" id="{C5FB4502-0FDB-7E4C-8DB0-980F02E65C39}"/>
              </a:ext>
            </a:extLst>
          </p:cNvPr>
          <p:cNvPicPr>
            <a:picLocks noChangeAspect="1"/>
          </p:cNvPicPr>
          <p:nvPr/>
        </p:nvPicPr>
        <p:blipFill>
          <a:blip r:embed="rId4"/>
          <a:stretch>
            <a:fillRect/>
          </a:stretch>
        </p:blipFill>
        <p:spPr>
          <a:xfrm>
            <a:off x="7827391" y="915861"/>
            <a:ext cx="545995" cy="542354"/>
          </a:xfrm>
          <a:prstGeom prst="rect">
            <a:avLst/>
          </a:prstGeom>
        </p:spPr>
      </p:pic>
      <p:sp>
        <p:nvSpPr>
          <p:cNvPr id="11" name="TextBox 10">
            <a:extLst>
              <a:ext uri="{FF2B5EF4-FFF2-40B4-BE49-F238E27FC236}">
                <a16:creationId xmlns:a16="http://schemas.microsoft.com/office/drawing/2014/main" id="{2D64C28E-5A04-194F-AC6E-8521D6338D39}"/>
              </a:ext>
            </a:extLst>
          </p:cNvPr>
          <p:cNvSpPr txBox="1"/>
          <p:nvPr/>
        </p:nvSpPr>
        <p:spPr>
          <a:xfrm>
            <a:off x="7878565" y="1968408"/>
            <a:ext cx="443646" cy="553998"/>
          </a:xfrm>
          <a:prstGeom prst="rect">
            <a:avLst/>
          </a:prstGeom>
          <a:noFill/>
        </p:spPr>
        <p:txBody>
          <a:bodyPr wrap="square" rtlCol="0">
            <a:spAutoFit/>
          </a:bodyPr>
          <a:lstStyle/>
          <a:p>
            <a:r>
              <a:rPr lang="en-US" sz="3000" dirty="0">
                <a:solidFill>
                  <a:srgbClr val="00B050"/>
                </a:solidFill>
              </a:rPr>
              <a:t>✓</a:t>
            </a:r>
          </a:p>
        </p:txBody>
      </p:sp>
      <p:sp>
        <p:nvSpPr>
          <p:cNvPr id="12" name="Arrow: Left 28">
            <a:extLst>
              <a:ext uri="{FF2B5EF4-FFF2-40B4-BE49-F238E27FC236}">
                <a16:creationId xmlns:a16="http://schemas.microsoft.com/office/drawing/2014/main" id="{0E68A9BA-DA92-3B40-83D0-F2F9BD373680}"/>
              </a:ext>
            </a:extLst>
          </p:cNvPr>
          <p:cNvSpPr/>
          <p:nvPr/>
        </p:nvSpPr>
        <p:spPr bwMode="auto">
          <a:xfrm>
            <a:off x="6736491" y="2108944"/>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34" name="Picture 2" descr="http://images.clipartof.com/small/441064-Royalty-Free-RF-Clip-Art-Illustration-Of-A-Cartoon-Boy-Waiting-At-A-School-Bus-Stop.jpg">
            <a:extLst>
              <a:ext uri="{FF2B5EF4-FFF2-40B4-BE49-F238E27FC236}">
                <a16:creationId xmlns:a16="http://schemas.microsoft.com/office/drawing/2014/main" id="{6DFAEA45-9316-42D8-B8CB-847CC5DEA09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284" r="19117" b="3668"/>
          <a:stretch/>
        </p:blipFill>
        <p:spPr bwMode="auto">
          <a:xfrm>
            <a:off x="420548" y="1116321"/>
            <a:ext cx="810489" cy="136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2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3. More than Pattern Matching?</a:t>
            </a:r>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51</a:t>
            </a:fld>
            <a:endParaRPr lang="en-US"/>
          </a:p>
        </p:txBody>
      </p:sp>
      <p:sp>
        <p:nvSpPr>
          <p:cNvPr id="8" name="Folded Corner 36">
            <a:extLst>
              <a:ext uri="{FF2B5EF4-FFF2-40B4-BE49-F238E27FC236}">
                <a16:creationId xmlns:a16="http://schemas.microsoft.com/office/drawing/2014/main" id="{3292BDCE-91D9-A946-9665-B5EA1F053A55}"/>
              </a:ext>
            </a:extLst>
          </p:cNvPr>
          <p:cNvSpPr/>
          <p:nvPr/>
        </p:nvSpPr>
        <p:spPr bwMode="auto">
          <a:xfrm>
            <a:off x="1361330" y="954139"/>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TextBox 8">
            <a:extLst>
              <a:ext uri="{FF2B5EF4-FFF2-40B4-BE49-F238E27FC236}">
                <a16:creationId xmlns:a16="http://schemas.microsoft.com/office/drawing/2014/main" id="{58FA1AEF-7CC9-1047-8978-8B4C9F68A675}"/>
              </a:ext>
            </a:extLst>
          </p:cNvPr>
          <p:cNvSpPr txBox="1"/>
          <p:nvPr/>
        </p:nvSpPr>
        <p:spPr>
          <a:xfrm>
            <a:off x="1394859" y="989741"/>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pic>
        <p:nvPicPr>
          <p:cNvPr id="10" name="Picture 9">
            <a:hlinkClick r:id="rId3"/>
            <a:extLst>
              <a:ext uri="{FF2B5EF4-FFF2-40B4-BE49-F238E27FC236}">
                <a16:creationId xmlns:a16="http://schemas.microsoft.com/office/drawing/2014/main" id="{C5FB4502-0FDB-7E4C-8DB0-980F02E65C39}"/>
              </a:ext>
            </a:extLst>
          </p:cNvPr>
          <p:cNvPicPr>
            <a:picLocks noChangeAspect="1"/>
          </p:cNvPicPr>
          <p:nvPr/>
        </p:nvPicPr>
        <p:blipFill>
          <a:blip r:embed="rId4"/>
          <a:stretch>
            <a:fillRect/>
          </a:stretch>
        </p:blipFill>
        <p:spPr>
          <a:xfrm>
            <a:off x="7827391" y="915861"/>
            <a:ext cx="545995" cy="542354"/>
          </a:xfrm>
          <a:prstGeom prst="rect">
            <a:avLst/>
          </a:prstGeom>
        </p:spPr>
      </p:pic>
      <p:sp>
        <p:nvSpPr>
          <p:cNvPr id="11" name="TextBox 10">
            <a:extLst>
              <a:ext uri="{FF2B5EF4-FFF2-40B4-BE49-F238E27FC236}">
                <a16:creationId xmlns:a16="http://schemas.microsoft.com/office/drawing/2014/main" id="{2D64C28E-5A04-194F-AC6E-8521D6338D39}"/>
              </a:ext>
            </a:extLst>
          </p:cNvPr>
          <p:cNvSpPr txBox="1"/>
          <p:nvPr/>
        </p:nvSpPr>
        <p:spPr>
          <a:xfrm>
            <a:off x="7824414" y="1700140"/>
            <a:ext cx="443646" cy="553998"/>
          </a:xfrm>
          <a:prstGeom prst="rect">
            <a:avLst/>
          </a:prstGeom>
          <a:noFill/>
        </p:spPr>
        <p:txBody>
          <a:bodyPr wrap="square" rtlCol="0">
            <a:spAutoFit/>
          </a:bodyPr>
          <a:lstStyle/>
          <a:p>
            <a:r>
              <a:rPr lang="en-US" sz="3000" dirty="0">
                <a:solidFill>
                  <a:srgbClr val="00B050"/>
                </a:solidFill>
              </a:rPr>
              <a:t>✓</a:t>
            </a:r>
          </a:p>
        </p:txBody>
      </p:sp>
      <p:sp>
        <p:nvSpPr>
          <p:cNvPr id="12" name="Arrow: Left 28">
            <a:extLst>
              <a:ext uri="{FF2B5EF4-FFF2-40B4-BE49-F238E27FC236}">
                <a16:creationId xmlns:a16="http://schemas.microsoft.com/office/drawing/2014/main" id="{0E68A9BA-DA92-3B40-83D0-F2F9BD373680}"/>
              </a:ext>
            </a:extLst>
          </p:cNvPr>
          <p:cNvSpPr/>
          <p:nvPr/>
        </p:nvSpPr>
        <p:spPr bwMode="auto">
          <a:xfrm>
            <a:off x="6682340" y="1840676"/>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34" name="Picture 2" descr="http://images.clipartof.com/small/441064-Royalty-Free-RF-Clip-Art-Illustration-Of-A-Cartoon-Boy-Waiting-At-A-School-Bus-Stop.jpg">
            <a:extLst>
              <a:ext uri="{FF2B5EF4-FFF2-40B4-BE49-F238E27FC236}">
                <a16:creationId xmlns:a16="http://schemas.microsoft.com/office/drawing/2014/main" id="{6DFAEA45-9316-42D8-B8CB-847CC5DEA09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284" r="19117" b="3668"/>
          <a:stretch/>
        </p:blipFill>
        <p:spPr bwMode="auto">
          <a:xfrm>
            <a:off x="420548" y="1116321"/>
            <a:ext cx="810489" cy="136827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
            <a:extLst>
              <a:ext uri="{FF2B5EF4-FFF2-40B4-BE49-F238E27FC236}">
                <a16:creationId xmlns:a16="http://schemas.microsoft.com/office/drawing/2014/main" id="{74C0BF69-F43B-4690-A90A-66B2B88F2999}"/>
              </a:ext>
            </a:extLst>
          </p:cNvPr>
          <p:cNvSpPr txBox="1"/>
          <p:nvPr/>
        </p:nvSpPr>
        <p:spPr>
          <a:xfrm>
            <a:off x="99446" y="1792602"/>
            <a:ext cx="1261884" cy="369332"/>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increasing</a:t>
            </a:r>
          </a:p>
        </p:txBody>
      </p:sp>
      <p:cxnSp>
        <p:nvCxnSpPr>
          <p:cNvPr id="14" name="Straight Connector 13">
            <a:extLst>
              <a:ext uri="{FF2B5EF4-FFF2-40B4-BE49-F238E27FC236}">
                <a16:creationId xmlns:a16="http://schemas.microsoft.com/office/drawing/2014/main" id="{551FA8FA-B02B-477B-95E1-EB3EF07B1670}"/>
              </a:ext>
            </a:extLst>
          </p:cNvPr>
          <p:cNvCxnSpPr/>
          <p:nvPr/>
        </p:nvCxnSpPr>
        <p:spPr>
          <a:xfrm flipH="1">
            <a:off x="1879117" y="1919492"/>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262BFD-35CD-4DEC-ABAA-141F425C617E}"/>
              </a:ext>
            </a:extLst>
          </p:cNvPr>
          <p:cNvCxnSpPr/>
          <p:nvPr/>
        </p:nvCxnSpPr>
        <p:spPr>
          <a:xfrm flipH="1">
            <a:off x="1872472" y="2191842"/>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2">
            <a:extLst>
              <a:ext uri="{FF2B5EF4-FFF2-40B4-BE49-F238E27FC236}">
                <a16:creationId xmlns:a16="http://schemas.microsoft.com/office/drawing/2014/main" id="{96AA0A9B-B1A9-4187-B6F7-C75917C28B8F}"/>
              </a:ext>
            </a:extLst>
          </p:cNvPr>
          <p:cNvSpPr txBox="1"/>
          <p:nvPr/>
        </p:nvSpPr>
        <p:spPr>
          <a:xfrm>
            <a:off x="447309" y="2116025"/>
            <a:ext cx="896399" cy="369332"/>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raising</a:t>
            </a:r>
          </a:p>
        </p:txBody>
      </p:sp>
      <p:pic>
        <p:nvPicPr>
          <p:cNvPr id="17" name="Picture 16" descr="Image result for Squirrel">
            <a:extLst>
              <a:ext uri="{FF2B5EF4-FFF2-40B4-BE49-F238E27FC236}">
                <a16:creationId xmlns:a16="http://schemas.microsoft.com/office/drawing/2014/main" id="{076123F1-B470-4550-9173-8A4FF5F418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33" y="3105073"/>
            <a:ext cx="614038" cy="714409"/>
          </a:xfrm>
          <a:prstGeom prst="rect">
            <a:avLst/>
          </a:prstGeom>
          <a:noFill/>
          <a:extLst>
            <a:ext uri="{909E8E84-426E-40DD-AFC4-6F175D3DCCD1}">
              <a14:hiddenFill xmlns:a14="http://schemas.microsoft.com/office/drawing/2010/main">
                <a:solidFill>
                  <a:srgbClr val="FFFFFF"/>
                </a:solidFill>
              </a14:hiddenFill>
            </a:ext>
          </a:extLst>
        </p:spPr>
      </p:pic>
      <p:sp>
        <p:nvSpPr>
          <p:cNvPr id="18" name="Folded Corner 36">
            <a:extLst>
              <a:ext uri="{FF2B5EF4-FFF2-40B4-BE49-F238E27FC236}">
                <a16:creationId xmlns:a16="http://schemas.microsoft.com/office/drawing/2014/main" id="{FB353FF9-62A1-4EDE-9E67-CAAE34408292}"/>
              </a:ext>
            </a:extLst>
          </p:cNvPr>
          <p:cNvSpPr/>
          <p:nvPr/>
        </p:nvSpPr>
        <p:spPr bwMode="auto">
          <a:xfrm>
            <a:off x="1361330" y="3105073"/>
            <a:ext cx="6113693"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9" name="TextBox 18">
            <a:extLst>
              <a:ext uri="{FF2B5EF4-FFF2-40B4-BE49-F238E27FC236}">
                <a16:creationId xmlns:a16="http://schemas.microsoft.com/office/drawing/2014/main" id="{A996D77F-D0DD-4FEC-8C0B-909A5D8C7773}"/>
              </a:ext>
            </a:extLst>
          </p:cNvPr>
          <p:cNvSpPr txBox="1"/>
          <p:nvPr/>
        </p:nvSpPr>
        <p:spPr>
          <a:xfrm>
            <a:off x="1394859" y="3140675"/>
            <a:ext cx="6243986" cy="1477328"/>
          </a:xfrm>
          <a:prstGeom prst="rect">
            <a:avLst/>
          </a:prstGeom>
          <a:noFill/>
        </p:spPr>
        <p:txBody>
          <a:bodyPr wrap="square" rtlCol="0">
            <a:spAutoFit/>
          </a:bodyPr>
          <a:lstStyle/>
          <a:p>
            <a:r>
              <a:rPr lang="en-US" b="0" dirty="0"/>
              <a:t>Which of the following organs does a squirrel </a:t>
            </a:r>
            <a:r>
              <a:rPr lang="en-US" i="1" dirty="0"/>
              <a:t>not</a:t>
            </a:r>
            <a:r>
              <a:rPr lang="en-US" b="0" dirty="0"/>
              <a:t> have</a:t>
            </a:r>
          </a:p>
          <a:p>
            <a:r>
              <a:rPr lang="en-US" b="0" dirty="0"/>
              <a:t>(A) a brain </a:t>
            </a:r>
          </a:p>
          <a:p>
            <a:r>
              <a:rPr lang="en-US" b="0" dirty="0"/>
              <a:t>(B) gills </a:t>
            </a:r>
          </a:p>
          <a:p>
            <a:r>
              <a:rPr lang="en-US" b="0" dirty="0"/>
              <a:t>(C) a heart </a:t>
            </a:r>
          </a:p>
          <a:p>
            <a:r>
              <a:rPr lang="en-US" b="0" dirty="0"/>
              <a:t>(D) lungs</a:t>
            </a:r>
          </a:p>
        </p:txBody>
      </p:sp>
      <p:pic>
        <p:nvPicPr>
          <p:cNvPr id="20" name="Picture 19">
            <a:hlinkClick r:id="rId7"/>
            <a:extLst>
              <a:ext uri="{FF2B5EF4-FFF2-40B4-BE49-F238E27FC236}">
                <a16:creationId xmlns:a16="http://schemas.microsoft.com/office/drawing/2014/main" id="{385E9834-91A3-4BCB-9D2B-EEFFF8231B01}"/>
              </a:ext>
            </a:extLst>
          </p:cNvPr>
          <p:cNvPicPr>
            <a:picLocks noChangeAspect="1"/>
          </p:cNvPicPr>
          <p:nvPr/>
        </p:nvPicPr>
        <p:blipFill>
          <a:blip r:embed="rId4"/>
          <a:stretch>
            <a:fillRect/>
          </a:stretch>
        </p:blipFill>
        <p:spPr>
          <a:xfrm>
            <a:off x="7757685" y="2941259"/>
            <a:ext cx="545995" cy="542354"/>
          </a:xfrm>
          <a:prstGeom prst="rect">
            <a:avLst/>
          </a:prstGeom>
        </p:spPr>
      </p:pic>
      <p:sp>
        <p:nvSpPr>
          <p:cNvPr id="21" name="Arrow: Left 28">
            <a:extLst>
              <a:ext uri="{FF2B5EF4-FFF2-40B4-BE49-F238E27FC236}">
                <a16:creationId xmlns:a16="http://schemas.microsoft.com/office/drawing/2014/main" id="{B9CD47C0-F913-418D-80A4-B1FE95C7A77B}"/>
              </a:ext>
            </a:extLst>
          </p:cNvPr>
          <p:cNvSpPr/>
          <p:nvPr/>
        </p:nvSpPr>
        <p:spPr bwMode="auto">
          <a:xfrm>
            <a:off x="6545281" y="3712510"/>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A896F11D-2144-4374-AA73-340CDA79BB88}"/>
              </a:ext>
            </a:extLst>
          </p:cNvPr>
          <p:cNvSpPr txBox="1"/>
          <p:nvPr/>
        </p:nvSpPr>
        <p:spPr>
          <a:xfrm>
            <a:off x="7757685" y="3589075"/>
            <a:ext cx="443646" cy="553998"/>
          </a:xfrm>
          <a:prstGeom prst="rect">
            <a:avLst/>
          </a:prstGeom>
          <a:noFill/>
        </p:spPr>
        <p:txBody>
          <a:bodyPr wrap="square" rtlCol="0">
            <a:spAutoFit/>
          </a:bodyPr>
          <a:lstStyle/>
          <a:p>
            <a:r>
              <a:rPr lang="en-US" sz="3000" dirty="0">
                <a:solidFill>
                  <a:srgbClr val="00B050"/>
                </a:solidFill>
              </a:rPr>
              <a:t>✓</a:t>
            </a:r>
          </a:p>
        </p:txBody>
      </p:sp>
    </p:spTree>
    <p:extLst>
      <p:ext uri="{BB962C8B-B14F-4D97-AF65-F5344CB8AC3E}">
        <p14:creationId xmlns:p14="http://schemas.microsoft.com/office/powerpoint/2010/main" val="75522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8" grpId="0" animBg="1"/>
      <p:bldP spid="19" grpId="0"/>
      <p:bldP spid="21" grpId="0" animBg="1"/>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3. More than Pattern Matching?</a:t>
            </a:r>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52</a:t>
            </a:fld>
            <a:endParaRPr lang="en-US"/>
          </a:p>
        </p:txBody>
      </p:sp>
      <p:sp>
        <p:nvSpPr>
          <p:cNvPr id="8" name="Folded Corner 36">
            <a:extLst>
              <a:ext uri="{FF2B5EF4-FFF2-40B4-BE49-F238E27FC236}">
                <a16:creationId xmlns:a16="http://schemas.microsoft.com/office/drawing/2014/main" id="{3292BDCE-91D9-A946-9665-B5EA1F053A55}"/>
              </a:ext>
            </a:extLst>
          </p:cNvPr>
          <p:cNvSpPr/>
          <p:nvPr/>
        </p:nvSpPr>
        <p:spPr bwMode="auto">
          <a:xfrm>
            <a:off x="1361330" y="954139"/>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TextBox 8">
            <a:extLst>
              <a:ext uri="{FF2B5EF4-FFF2-40B4-BE49-F238E27FC236}">
                <a16:creationId xmlns:a16="http://schemas.microsoft.com/office/drawing/2014/main" id="{58FA1AEF-7CC9-1047-8978-8B4C9F68A675}"/>
              </a:ext>
            </a:extLst>
          </p:cNvPr>
          <p:cNvSpPr txBox="1"/>
          <p:nvPr/>
        </p:nvSpPr>
        <p:spPr>
          <a:xfrm>
            <a:off x="1394859" y="989741"/>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pic>
        <p:nvPicPr>
          <p:cNvPr id="10" name="Picture 9">
            <a:hlinkClick r:id="rId3"/>
            <a:extLst>
              <a:ext uri="{FF2B5EF4-FFF2-40B4-BE49-F238E27FC236}">
                <a16:creationId xmlns:a16="http://schemas.microsoft.com/office/drawing/2014/main" id="{C5FB4502-0FDB-7E4C-8DB0-980F02E65C39}"/>
              </a:ext>
            </a:extLst>
          </p:cNvPr>
          <p:cNvPicPr>
            <a:picLocks noChangeAspect="1"/>
          </p:cNvPicPr>
          <p:nvPr/>
        </p:nvPicPr>
        <p:blipFill>
          <a:blip r:embed="rId4"/>
          <a:stretch>
            <a:fillRect/>
          </a:stretch>
        </p:blipFill>
        <p:spPr>
          <a:xfrm>
            <a:off x="7827391" y="915861"/>
            <a:ext cx="545995" cy="542354"/>
          </a:xfrm>
          <a:prstGeom prst="rect">
            <a:avLst/>
          </a:prstGeom>
        </p:spPr>
      </p:pic>
      <p:sp>
        <p:nvSpPr>
          <p:cNvPr id="11" name="TextBox 10">
            <a:extLst>
              <a:ext uri="{FF2B5EF4-FFF2-40B4-BE49-F238E27FC236}">
                <a16:creationId xmlns:a16="http://schemas.microsoft.com/office/drawing/2014/main" id="{2D64C28E-5A04-194F-AC6E-8521D6338D39}"/>
              </a:ext>
            </a:extLst>
          </p:cNvPr>
          <p:cNvSpPr txBox="1"/>
          <p:nvPr/>
        </p:nvSpPr>
        <p:spPr>
          <a:xfrm>
            <a:off x="7824414" y="1700140"/>
            <a:ext cx="443646" cy="553998"/>
          </a:xfrm>
          <a:prstGeom prst="rect">
            <a:avLst/>
          </a:prstGeom>
          <a:noFill/>
        </p:spPr>
        <p:txBody>
          <a:bodyPr wrap="square" rtlCol="0">
            <a:spAutoFit/>
          </a:bodyPr>
          <a:lstStyle/>
          <a:p>
            <a:r>
              <a:rPr lang="en-US" sz="3000" dirty="0">
                <a:solidFill>
                  <a:srgbClr val="00B050"/>
                </a:solidFill>
              </a:rPr>
              <a:t>✓</a:t>
            </a:r>
          </a:p>
        </p:txBody>
      </p:sp>
      <p:sp>
        <p:nvSpPr>
          <p:cNvPr id="12" name="Arrow: Left 28">
            <a:extLst>
              <a:ext uri="{FF2B5EF4-FFF2-40B4-BE49-F238E27FC236}">
                <a16:creationId xmlns:a16="http://schemas.microsoft.com/office/drawing/2014/main" id="{0E68A9BA-DA92-3B40-83D0-F2F9BD373680}"/>
              </a:ext>
            </a:extLst>
          </p:cNvPr>
          <p:cNvSpPr/>
          <p:nvPr/>
        </p:nvSpPr>
        <p:spPr bwMode="auto">
          <a:xfrm>
            <a:off x="6682340" y="1840676"/>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34" name="Picture 2" descr="http://images.clipartof.com/small/441064-Royalty-Free-RF-Clip-Art-Illustration-Of-A-Cartoon-Boy-Waiting-At-A-School-Bus-Stop.jpg">
            <a:extLst>
              <a:ext uri="{FF2B5EF4-FFF2-40B4-BE49-F238E27FC236}">
                <a16:creationId xmlns:a16="http://schemas.microsoft.com/office/drawing/2014/main" id="{6DFAEA45-9316-42D8-B8CB-847CC5DEA09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284" r="19117" b="3668"/>
          <a:stretch/>
        </p:blipFill>
        <p:spPr bwMode="auto">
          <a:xfrm>
            <a:off x="420548" y="1116321"/>
            <a:ext cx="810489" cy="136827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
            <a:extLst>
              <a:ext uri="{FF2B5EF4-FFF2-40B4-BE49-F238E27FC236}">
                <a16:creationId xmlns:a16="http://schemas.microsoft.com/office/drawing/2014/main" id="{74C0BF69-F43B-4690-A90A-66B2B88F2999}"/>
              </a:ext>
            </a:extLst>
          </p:cNvPr>
          <p:cNvSpPr txBox="1"/>
          <p:nvPr/>
        </p:nvSpPr>
        <p:spPr>
          <a:xfrm>
            <a:off x="99446" y="1792602"/>
            <a:ext cx="1261884" cy="369332"/>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increasing</a:t>
            </a:r>
          </a:p>
        </p:txBody>
      </p:sp>
      <p:cxnSp>
        <p:nvCxnSpPr>
          <p:cNvPr id="14" name="Straight Connector 13">
            <a:extLst>
              <a:ext uri="{FF2B5EF4-FFF2-40B4-BE49-F238E27FC236}">
                <a16:creationId xmlns:a16="http://schemas.microsoft.com/office/drawing/2014/main" id="{551FA8FA-B02B-477B-95E1-EB3EF07B1670}"/>
              </a:ext>
            </a:extLst>
          </p:cNvPr>
          <p:cNvCxnSpPr/>
          <p:nvPr/>
        </p:nvCxnSpPr>
        <p:spPr>
          <a:xfrm flipH="1">
            <a:off x="1879117" y="1919492"/>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262BFD-35CD-4DEC-ABAA-141F425C617E}"/>
              </a:ext>
            </a:extLst>
          </p:cNvPr>
          <p:cNvCxnSpPr/>
          <p:nvPr/>
        </p:nvCxnSpPr>
        <p:spPr>
          <a:xfrm flipH="1">
            <a:off x="1872472" y="2191842"/>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2">
            <a:extLst>
              <a:ext uri="{FF2B5EF4-FFF2-40B4-BE49-F238E27FC236}">
                <a16:creationId xmlns:a16="http://schemas.microsoft.com/office/drawing/2014/main" id="{96AA0A9B-B1A9-4187-B6F7-C75917C28B8F}"/>
              </a:ext>
            </a:extLst>
          </p:cNvPr>
          <p:cNvSpPr txBox="1"/>
          <p:nvPr/>
        </p:nvSpPr>
        <p:spPr>
          <a:xfrm>
            <a:off x="447309" y="2116025"/>
            <a:ext cx="896399" cy="369332"/>
          </a:xfrm>
          <a:prstGeom prst="rect">
            <a:avLst/>
          </a:prstGeom>
          <a:solidFill>
            <a:schemeClr val="bg1"/>
          </a:solid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raising</a:t>
            </a:r>
          </a:p>
        </p:txBody>
      </p:sp>
      <p:pic>
        <p:nvPicPr>
          <p:cNvPr id="17" name="Picture 16" descr="Image result for Squirrel">
            <a:extLst>
              <a:ext uri="{FF2B5EF4-FFF2-40B4-BE49-F238E27FC236}">
                <a16:creationId xmlns:a16="http://schemas.microsoft.com/office/drawing/2014/main" id="{076123F1-B470-4550-9173-8A4FF5F418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33" y="3105073"/>
            <a:ext cx="614038" cy="714409"/>
          </a:xfrm>
          <a:prstGeom prst="rect">
            <a:avLst/>
          </a:prstGeom>
          <a:noFill/>
          <a:extLst>
            <a:ext uri="{909E8E84-426E-40DD-AFC4-6F175D3DCCD1}">
              <a14:hiddenFill xmlns:a14="http://schemas.microsoft.com/office/drawing/2010/main">
                <a:solidFill>
                  <a:srgbClr val="FFFFFF"/>
                </a:solidFill>
              </a14:hiddenFill>
            </a:ext>
          </a:extLst>
        </p:spPr>
      </p:pic>
      <p:sp>
        <p:nvSpPr>
          <p:cNvPr id="18" name="Folded Corner 36">
            <a:extLst>
              <a:ext uri="{FF2B5EF4-FFF2-40B4-BE49-F238E27FC236}">
                <a16:creationId xmlns:a16="http://schemas.microsoft.com/office/drawing/2014/main" id="{FB353FF9-62A1-4EDE-9E67-CAAE34408292}"/>
              </a:ext>
            </a:extLst>
          </p:cNvPr>
          <p:cNvSpPr/>
          <p:nvPr/>
        </p:nvSpPr>
        <p:spPr bwMode="auto">
          <a:xfrm>
            <a:off x="1361330" y="3105073"/>
            <a:ext cx="6113693" cy="148445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9" name="TextBox 18">
            <a:extLst>
              <a:ext uri="{FF2B5EF4-FFF2-40B4-BE49-F238E27FC236}">
                <a16:creationId xmlns:a16="http://schemas.microsoft.com/office/drawing/2014/main" id="{A996D77F-D0DD-4FEC-8C0B-909A5D8C7773}"/>
              </a:ext>
            </a:extLst>
          </p:cNvPr>
          <p:cNvSpPr txBox="1"/>
          <p:nvPr/>
        </p:nvSpPr>
        <p:spPr>
          <a:xfrm>
            <a:off x="1394859" y="3140675"/>
            <a:ext cx="6243986" cy="1477328"/>
          </a:xfrm>
          <a:prstGeom prst="rect">
            <a:avLst/>
          </a:prstGeom>
          <a:noFill/>
        </p:spPr>
        <p:txBody>
          <a:bodyPr wrap="square" rtlCol="0">
            <a:spAutoFit/>
          </a:bodyPr>
          <a:lstStyle/>
          <a:p>
            <a:r>
              <a:rPr lang="en-US" b="0" dirty="0"/>
              <a:t>Which of the following organs does a squirrel </a:t>
            </a:r>
            <a:r>
              <a:rPr lang="en-US" i="1" dirty="0"/>
              <a:t>not</a:t>
            </a:r>
            <a:r>
              <a:rPr lang="en-US" b="0" dirty="0"/>
              <a:t> have</a:t>
            </a:r>
          </a:p>
          <a:p>
            <a:r>
              <a:rPr lang="en-US" b="0" dirty="0"/>
              <a:t>(A) a brain </a:t>
            </a:r>
          </a:p>
          <a:p>
            <a:r>
              <a:rPr lang="en-US" b="0" dirty="0"/>
              <a:t>(B) gills </a:t>
            </a:r>
          </a:p>
          <a:p>
            <a:r>
              <a:rPr lang="en-US" b="0" dirty="0"/>
              <a:t>(C) a heart </a:t>
            </a:r>
          </a:p>
          <a:p>
            <a:r>
              <a:rPr lang="en-US" b="0" dirty="0"/>
              <a:t>(D) lungs</a:t>
            </a:r>
          </a:p>
        </p:txBody>
      </p:sp>
      <p:pic>
        <p:nvPicPr>
          <p:cNvPr id="20" name="Picture 19">
            <a:hlinkClick r:id="rId7"/>
            <a:extLst>
              <a:ext uri="{FF2B5EF4-FFF2-40B4-BE49-F238E27FC236}">
                <a16:creationId xmlns:a16="http://schemas.microsoft.com/office/drawing/2014/main" id="{385E9834-91A3-4BCB-9D2B-EEFFF8231B01}"/>
              </a:ext>
            </a:extLst>
          </p:cNvPr>
          <p:cNvPicPr>
            <a:picLocks noChangeAspect="1"/>
          </p:cNvPicPr>
          <p:nvPr/>
        </p:nvPicPr>
        <p:blipFill>
          <a:blip r:embed="rId4"/>
          <a:stretch>
            <a:fillRect/>
          </a:stretch>
        </p:blipFill>
        <p:spPr>
          <a:xfrm>
            <a:off x="7757685" y="2941259"/>
            <a:ext cx="545995" cy="542354"/>
          </a:xfrm>
          <a:prstGeom prst="rect">
            <a:avLst/>
          </a:prstGeom>
        </p:spPr>
      </p:pic>
      <p:sp>
        <p:nvSpPr>
          <p:cNvPr id="21" name="Arrow: Left 28">
            <a:extLst>
              <a:ext uri="{FF2B5EF4-FFF2-40B4-BE49-F238E27FC236}">
                <a16:creationId xmlns:a16="http://schemas.microsoft.com/office/drawing/2014/main" id="{B9CD47C0-F913-418D-80A4-B1FE95C7A77B}"/>
              </a:ext>
            </a:extLst>
          </p:cNvPr>
          <p:cNvSpPr/>
          <p:nvPr/>
        </p:nvSpPr>
        <p:spPr bwMode="auto">
          <a:xfrm>
            <a:off x="6545281" y="4242726"/>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A896F11D-2144-4374-AA73-340CDA79BB88}"/>
              </a:ext>
            </a:extLst>
          </p:cNvPr>
          <p:cNvSpPr txBox="1"/>
          <p:nvPr/>
        </p:nvSpPr>
        <p:spPr>
          <a:xfrm>
            <a:off x="7757685" y="4119291"/>
            <a:ext cx="443646" cy="553998"/>
          </a:xfrm>
          <a:prstGeom prst="rect">
            <a:avLst/>
          </a:prstGeom>
          <a:noFill/>
        </p:spPr>
        <p:txBody>
          <a:bodyPr wrap="square" rtlCol="0">
            <a:spAutoFit/>
          </a:bodyPr>
          <a:lstStyle/>
          <a:p>
            <a:r>
              <a:rPr lang="en-US" sz="3000" dirty="0">
                <a:solidFill>
                  <a:srgbClr val="00B050"/>
                </a:solidFill>
              </a:rPr>
              <a:t>✓</a:t>
            </a:r>
          </a:p>
        </p:txBody>
      </p:sp>
      <p:cxnSp>
        <p:nvCxnSpPr>
          <p:cNvPr id="23" name="Straight Connector 22">
            <a:extLst>
              <a:ext uri="{FF2B5EF4-FFF2-40B4-BE49-F238E27FC236}">
                <a16:creationId xmlns:a16="http://schemas.microsoft.com/office/drawing/2014/main" id="{3DF24239-03E7-443D-AA76-842DE24CD28E}"/>
              </a:ext>
            </a:extLst>
          </p:cNvPr>
          <p:cNvCxnSpPr>
            <a:cxnSpLocks/>
          </p:cNvCxnSpPr>
          <p:nvPr/>
        </p:nvCxnSpPr>
        <p:spPr>
          <a:xfrm flipH="1">
            <a:off x="6026511" y="3176277"/>
            <a:ext cx="518770" cy="2702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6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7BA780-16F8-4CFF-9293-D11E4A5C31A2}"/>
              </a:ext>
            </a:extLst>
          </p:cNvPr>
          <p:cNvSpPr/>
          <p:nvPr/>
        </p:nvSpPr>
        <p:spPr bwMode="auto">
          <a:xfrm>
            <a:off x="6399774" y="5279519"/>
            <a:ext cx="2743200" cy="745992"/>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5" name="TextBox 14">
            <a:extLst>
              <a:ext uri="{FF2B5EF4-FFF2-40B4-BE49-F238E27FC236}">
                <a16:creationId xmlns:a16="http://schemas.microsoft.com/office/drawing/2014/main" id="{B1E8967B-86BC-4346-A6BA-F7C4D4003C72}"/>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16" name="TextBox 15">
            <a:extLst>
              <a:ext uri="{FF2B5EF4-FFF2-40B4-BE49-F238E27FC236}">
                <a16:creationId xmlns:a16="http://schemas.microsoft.com/office/drawing/2014/main" id="{EEAAA76C-DA7B-40D1-A81C-C850B522463B}"/>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24" name="TextBox 23">
            <a:extLst>
              <a:ext uri="{FF2B5EF4-FFF2-40B4-BE49-F238E27FC236}">
                <a16:creationId xmlns:a16="http://schemas.microsoft.com/office/drawing/2014/main" id="{4B3B674F-7760-4762-A6AA-6ABAF024B48E}"/>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27" name="Rectangle: Folded Corner 26">
            <a:extLst>
              <a:ext uri="{FF2B5EF4-FFF2-40B4-BE49-F238E27FC236}">
                <a16:creationId xmlns:a16="http://schemas.microsoft.com/office/drawing/2014/main" id="{EA9EF96A-90CB-4874-8123-829581238087}"/>
              </a:ext>
            </a:extLst>
          </p:cNvPr>
          <p:cNvSpPr/>
          <p:nvPr/>
        </p:nvSpPr>
        <p:spPr bwMode="auto">
          <a:xfrm>
            <a:off x="572906" y="5406721"/>
            <a:ext cx="7549896" cy="33855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AD1AF1E2-2035-42EB-83E8-0AD6B2DC6C1C}"/>
              </a:ext>
            </a:extLst>
          </p:cNvPr>
          <p:cNvSpPr/>
          <p:nvPr/>
        </p:nvSpPr>
        <p:spPr>
          <a:xfrm>
            <a:off x="579002" y="5406721"/>
            <a:ext cx="7696200" cy="338554"/>
          </a:xfrm>
          <a:prstGeom prst="rect">
            <a:avLst/>
          </a:prstGeom>
        </p:spPr>
        <p:txBody>
          <a:bodyPr wrap="square">
            <a:spAutoFit/>
          </a:bodyPr>
          <a:lstStyle/>
          <a:p>
            <a:r>
              <a:rPr lang="en-US" sz="1600" b="0" dirty="0"/>
              <a:t>Which of the following is </a:t>
            </a:r>
            <a:r>
              <a:rPr lang="en-US" sz="1600" i="1" dirty="0">
                <a:solidFill>
                  <a:srgbClr val="FF0000"/>
                </a:solidFill>
              </a:rPr>
              <a:t>not</a:t>
            </a:r>
            <a:r>
              <a:rPr lang="en-US" sz="1600" b="0" dirty="0"/>
              <a:t> tall? (A) Alan (B) Bob (C) Charlie (D) David </a:t>
            </a:r>
            <a:r>
              <a:rPr lang="en-US" sz="1600" i="1" dirty="0"/>
              <a:t>[correct]</a:t>
            </a:r>
          </a:p>
        </p:txBody>
      </p:sp>
      <p:sp>
        <p:nvSpPr>
          <p:cNvPr id="30" name="Rectangle: Folded Corner 29">
            <a:extLst>
              <a:ext uri="{FF2B5EF4-FFF2-40B4-BE49-F238E27FC236}">
                <a16:creationId xmlns:a16="http://schemas.microsoft.com/office/drawing/2014/main" id="{1B734CFF-C14A-45DB-BC58-7BD87F22F659}"/>
              </a:ext>
            </a:extLst>
          </p:cNvPr>
          <p:cNvSpPr/>
          <p:nvPr/>
        </p:nvSpPr>
        <p:spPr bwMode="auto">
          <a:xfrm>
            <a:off x="565666" y="4637857"/>
            <a:ext cx="7549896" cy="641662"/>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1" name="TextBox 30">
            <a:extLst>
              <a:ext uri="{FF2B5EF4-FFF2-40B4-BE49-F238E27FC236}">
                <a16:creationId xmlns:a16="http://schemas.microsoft.com/office/drawing/2014/main" id="{38DB275C-C252-4BD7-AD06-1C7BFAE8A5CE}"/>
              </a:ext>
            </a:extLst>
          </p:cNvPr>
          <p:cNvSpPr txBox="1"/>
          <p:nvPr/>
        </p:nvSpPr>
        <p:spPr>
          <a:xfrm>
            <a:off x="641866" y="4637856"/>
            <a:ext cx="7242762" cy="646331"/>
          </a:xfrm>
          <a:prstGeom prst="rect">
            <a:avLst/>
          </a:prstGeom>
          <a:noFill/>
        </p:spPr>
        <p:txBody>
          <a:bodyPr wrap="square" rtlCol="0">
            <a:spAutoFit/>
          </a:bodyPr>
          <a:lstStyle/>
          <a:p>
            <a:r>
              <a:rPr lang="en-US" b="0" dirty="0"/>
              <a:t>Alan is small.	Alan is tall.	Bob is big.	Bob is tall. </a:t>
            </a:r>
          </a:p>
          <a:p>
            <a:r>
              <a:rPr lang="en-US" b="0" dirty="0"/>
              <a:t>Charlie is big. 	Charlie is tall. 	David is small. 	David is short. </a:t>
            </a:r>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3" name="Rectangle: Rounded Corners 2">
            <a:extLst>
              <a:ext uri="{FF2B5EF4-FFF2-40B4-BE49-F238E27FC236}">
                <a16:creationId xmlns:a16="http://schemas.microsoft.com/office/drawing/2014/main" id="{E270AE85-DA6D-429C-8371-5FF3640E48F2}"/>
              </a:ext>
            </a:extLst>
          </p:cNvPr>
          <p:cNvSpPr/>
          <p:nvPr/>
        </p:nvSpPr>
        <p:spPr bwMode="auto">
          <a:xfrm>
            <a:off x="752799" y="1865743"/>
            <a:ext cx="1165235"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730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8" grpId="0"/>
      <p:bldP spid="27" grpId="0" animBg="1"/>
      <p:bldP spid="28" grpId="0"/>
      <p:bldP spid="30" grpId="0" animBg="1"/>
      <p:bldP spid="31" grpId="0"/>
      <p:bldP spid="33"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5" name="TextBox 14">
            <a:extLst>
              <a:ext uri="{FF2B5EF4-FFF2-40B4-BE49-F238E27FC236}">
                <a16:creationId xmlns:a16="http://schemas.microsoft.com/office/drawing/2014/main" id="{B1E8967B-86BC-4346-A6BA-F7C4D4003C72}"/>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16" name="TextBox 15">
            <a:extLst>
              <a:ext uri="{FF2B5EF4-FFF2-40B4-BE49-F238E27FC236}">
                <a16:creationId xmlns:a16="http://schemas.microsoft.com/office/drawing/2014/main" id="{EEAAA76C-DA7B-40D1-A81C-C850B522463B}"/>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24" name="TextBox 23">
            <a:extLst>
              <a:ext uri="{FF2B5EF4-FFF2-40B4-BE49-F238E27FC236}">
                <a16:creationId xmlns:a16="http://schemas.microsoft.com/office/drawing/2014/main" id="{4B3B674F-7760-4762-A6AA-6ABAF024B48E}"/>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3" name="Rectangle: Rounded Corners 2">
            <a:extLst>
              <a:ext uri="{FF2B5EF4-FFF2-40B4-BE49-F238E27FC236}">
                <a16:creationId xmlns:a16="http://schemas.microsoft.com/office/drawing/2014/main" id="{E270AE85-DA6D-429C-8371-5FF3640E48F2}"/>
              </a:ext>
            </a:extLst>
          </p:cNvPr>
          <p:cNvSpPr/>
          <p:nvPr/>
        </p:nvSpPr>
        <p:spPr bwMode="auto">
          <a:xfrm>
            <a:off x="787125" y="2196187"/>
            <a:ext cx="1330327" cy="338554"/>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2328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Folded Corner 15">
            <a:extLst>
              <a:ext uri="{FF2B5EF4-FFF2-40B4-BE49-F238E27FC236}">
                <a16:creationId xmlns:a16="http://schemas.microsoft.com/office/drawing/2014/main" id="{32B6BDF1-8EC2-4CC3-9B90-3E23CCD60D3E}"/>
              </a:ext>
            </a:extLst>
          </p:cNvPr>
          <p:cNvSpPr/>
          <p:nvPr/>
        </p:nvSpPr>
        <p:spPr bwMode="auto">
          <a:xfrm>
            <a:off x="236969" y="5609636"/>
            <a:ext cx="8763000" cy="1030583"/>
          </a:xfrm>
          <a:prstGeom prst="foldedCorner">
            <a:avLst>
              <a:gd name="adj" fmla="val 1344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Folded Corner 6">
            <a:extLst>
              <a:ext uri="{FF2B5EF4-FFF2-40B4-BE49-F238E27FC236}">
                <a16:creationId xmlns:a16="http://schemas.microsoft.com/office/drawing/2014/main" id="{622D6042-C71F-475E-80E2-3920FFB10CE3}"/>
              </a:ext>
            </a:extLst>
          </p:cNvPr>
          <p:cNvSpPr/>
          <p:nvPr/>
        </p:nvSpPr>
        <p:spPr bwMode="auto">
          <a:xfrm>
            <a:off x="603504" y="3450337"/>
            <a:ext cx="8083296" cy="33855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Rectangle: Folded Corner 4">
            <a:extLst>
              <a:ext uri="{FF2B5EF4-FFF2-40B4-BE49-F238E27FC236}">
                <a16:creationId xmlns:a16="http://schemas.microsoft.com/office/drawing/2014/main" id="{A597E126-AE92-4B42-A0D9-6DDC4D80125A}"/>
              </a:ext>
            </a:extLst>
          </p:cNvPr>
          <p:cNvSpPr/>
          <p:nvPr/>
        </p:nvSpPr>
        <p:spPr bwMode="auto">
          <a:xfrm>
            <a:off x="2438400" y="838200"/>
            <a:ext cx="1905000" cy="230832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E7881B7D-CA59-431C-A1A1-C6A21968509E}"/>
              </a:ext>
            </a:extLst>
          </p:cNvPr>
          <p:cNvSpPr>
            <a:spLocks noGrp="1"/>
          </p:cNvSpPr>
          <p:nvPr>
            <p:ph type="title"/>
          </p:nvPr>
        </p:nvSpPr>
        <p:spPr/>
        <p:txBody>
          <a:bodyPr/>
          <a:lstStyle/>
          <a:p>
            <a:r>
              <a:rPr lang="en-US" dirty="0"/>
              <a:t>Synthetic Conjunction Test</a:t>
            </a:r>
          </a:p>
        </p:txBody>
      </p:sp>
      <p:sp>
        <p:nvSpPr>
          <p:cNvPr id="3" name="Rectangle 2">
            <a:extLst>
              <a:ext uri="{FF2B5EF4-FFF2-40B4-BE49-F238E27FC236}">
                <a16:creationId xmlns:a16="http://schemas.microsoft.com/office/drawing/2014/main" id="{68DBAC3B-E530-4E84-A66B-538FF6970895}"/>
              </a:ext>
            </a:extLst>
          </p:cNvPr>
          <p:cNvSpPr/>
          <p:nvPr/>
        </p:nvSpPr>
        <p:spPr>
          <a:xfrm>
            <a:off x="609600" y="3450337"/>
            <a:ext cx="8763000" cy="338554"/>
          </a:xfrm>
          <a:prstGeom prst="rect">
            <a:avLst/>
          </a:prstGeom>
        </p:spPr>
        <p:txBody>
          <a:bodyPr wrap="square">
            <a:spAutoFit/>
          </a:bodyPr>
          <a:lstStyle/>
          <a:p>
            <a:r>
              <a:rPr lang="en-US" sz="1600" b="0" dirty="0"/>
              <a:t>Which of the following is big </a:t>
            </a:r>
            <a:r>
              <a:rPr lang="en-US" sz="1600" i="1" dirty="0"/>
              <a:t>and </a:t>
            </a:r>
            <a:r>
              <a:rPr lang="en-US" sz="1600" b="0" dirty="0"/>
              <a:t>blue? (A) Alan (B) Bob (C) Charlie </a:t>
            </a:r>
            <a:r>
              <a:rPr lang="en-US" sz="1600" i="1" dirty="0"/>
              <a:t>[correct] </a:t>
            </a:r>
            <a:r>
              <a:rPr lang="en-US" sz="1600" b="0" dirty="0"/>
              <a:t>(D) David</a:t>
            </a:r>
            <a:endParaRPr lang="en-US" sz="1600" i="1" dirty="0"/>
          </a:p>
        </p:txBody>
      </p:sp>
      <p:sp>
        <p:nvSpPr>
          <p:cNvPr id="4" name="TextBox 3">
            <a:extLst>
              <a:ext uri="{FF2B5EF4-FFF2-40B4-BE49-F238E27FC236}">
                <a16:creationId xmlns:a16="http://schemas.microsoft.com/office/drawing/2014/main" id="{AD150C49-F5C7-48FA-A4AF-56641CFA82B3}"/>
              </a:ext>
            </a:extLst>
          </p:cNvPr>
          <p:cNvSpPr txBox="1"/>
          <p:nvPr/>
        </p:nvSpPr>
        <p:spPr>
          <a:xfrm>
            <a:off x="2514600" y="838200"/>
            <a:ext cx="1774845" cy="2308324"/>
          </a:xfrm>
          <a:prstGeom prst="rect">
            <a:avLst/>
          </a:prstGeom>
          <a:noFill/>
        </p:spPr>
        <p:txBody>
          <a:bodyPr wrap="none" rtlCol="0">
            <a:spAutoFit/>
          </a:bodyPr>
          <a:lstStyle/>
          <a:p>
            <a:r>
              <a:rPr lang="en-US" b="0" dirty="0"/>
              <a:t>Alan is red. </a:t>
            </a:r>
          </a:p>
          <a:p>
            <a:r>
              <a:rPr lang="en-US" b="0" dirty="0"/>
              <a:t>Alan is big. </a:t>
            </a:r>
          </a:p>
          <a:p>
            <a:r>
              <a:rPr lang="en-US" b="0" dirty="0"/>
              <a:t>Bob is blue. </a:t>
            </a:r>
          </a:p>
          <a:p>
            <a:r>
              <a:rPr lang="en-US" b="0" dirty="0"/>
              <a:t>Bob is small. </a:t>
            </a:r>
          </a:p>
          <a:p>
            <a:r>
              <a:rPr lang="en-US" b="0" dirty="0"/>
              <a:t>Charlie is blue. </a:t>
            </a:r>
          </a:p>
          <a:p>
            <a:r>
              <a:rPr lang="en-US" b="0" dirty="0"/>
              <a:t>Charlie is big. </a:t>
            </a:r>
          </a:p>
          <a:p>
            <a:r>
              <a:rPr lang="en-US" b="0" dirty="0"/>
              <a:t>David is red. </a:t>
            </a:r>
          </a:p>
          <a:p>
            <a:r>
              <a:rPr lang="en-US" b="0" dirty="0"/>
              <a:t>David is small.</a:t>
            </a:r>
          </a:p>
        </p:txBody>
      </p:sp>
      <p:sp>
        <p:nvSpPr>
          <p:cNvPr id="6" name="Rectangle 5">
            <a:extLst>
              <a:ext uri="{FF2B5EF4-FFF2-40B4-BE49-F238E27FC236}">
                <a16:creationId xmlns:a16="http://schemas.microsoft.com/office/drawing/2014/main" id="{0B5596DB-E8C2-47FF-9F10-99EFB18B3AA6}"/>
              </a:ext>
            </a:extLst>
          </p:cNvPr>
          <p:cNvSpPr/>
          <p:nvPr/>
        </p:nvSpPr>
        <p:spPr>
          <a:xfrm>
            <a:off x="527304" y="815876"/>
            <a:ext cx="1371600" cy="338554"/>
          </a:xfrm>
          <a:prstGeom prst="rect">
            <a:avLst/>
          </a:prstGeom>
        </p:spPr>
        <p:txBody>
          <a:bodyPr wrap="square">
            <a:spAutoFit/>
          </a:bodyPr>
          <a:lstStyle/>
          <a:p>
            <a:r>
              <a:rPr lang="en-US" sz="1600" dirty="0"/>
              <a:t>Context:</a:t>
            </a:r>
          </a:p>
        </p:txBody>
      </p:sp>
      <p:sp>
        <p:nvSpPr>
          <p:cNvPr id="8" name="Rectangle 7">
            <a:extLst>
              <a:ext uri="{FF2B5EF4-FFF2-40B4-BE49-F238E27FC236}">
                <a16:creationId xmlns:a16="http://schemas.microsoft.com/office/drawing/2014/main" id="{73F3B9C5-66E5-4D06-8AA4-D93F99ABE524}"/>
              </a:ext>
            </a:extLst>
          </p:cNvPr>
          <p:cNvSpPr/>
          <p:nvPr/>
        </p:nvSpPr>
        <p:spPr>
          <a:xfrm>
            <a:off x="527304" y="3069110"/>
            <a:ext cx="1371600" cy="338554"/>
          </a:xfrm>
          <a:prstGeom prst="rect">
            <a:avLst/>
          </a:prstGeom>
        </p:spPr>
        <p:txBody>
          <a:bodyPr wrap="square">
            <a:spAutoFit/>
          </a:bodyPr>
          <a:lstStyle/>
          <a:p>
            <a:r>
              <a:rPr lang="en-US" sz="1600" dirty="0"/>
              <a:t>Question:</a:t>
            </a:r>
          </a:p>
        </p:txBody>
      </p:sp>
      <p:pic>
        <p:nvPicPr>
          <p:cNvPr id="9" name="Picture 8">
            <a:hlinkClick r:id="rId2"/>
            <a:extLst>
              <a:ext uri="{FF2B5EF4-FFF2-40B4-BE49-F238E27FC236}">
                <a16:creationId xmlns:a16="http://schemas.microsoft.com/office/drawing/2014/main" id="{9A426A74-B013-4B84-BABD-34D71A9FA292}"/>
              </a:ext>
            </a:extLst>
          </p:cNvPr>
          <p:cNvPicPr>
            <a:picLocks noChangeAspect="1"/>
          </p:cNvPicPr>
          <p:nvPr/>
        </p:nvPicPr>
        <p:blipFill>
          <a:blip r:embed="rId3"/>
          <a:stretch>
            <a:fillRect/>
          </a:stretch>
        </p:blipFill>
        <p:spPr>
          <a:xfrm>
            <a:off x="2743200" y="4191000"/>
            <a:ext cx="545995" cy="542354"/>
          </a:xfrm>
          <a:prstGeom prst="rect">
            <a:avLst/>
          </a:prstGeom>
        </p:spPr>
      </p:pic>
      <p:sp>
        <p:nvSpPr>
          <p:cNvPr id="10" name="Rectangle 9">
            <a:extLst>
              <a:ext uri="{FF2B5EF4-FFF2-40B4-BE49-F238E27FC236}">
                <a16:creationId xmlns:a16="http://schemas.microsoft.com/office/drawing/2014/main" id="{60F7CE32-9E70-4D8F-9508-51D94B6FDA0F}"/>
              </a:ext>
            </a:extLst>
          </p:cNvPr>
          <p:cNvSpPr/>
          <p:nvPr/>
        </p:nvSpPr>
        <p:spPr>
          <a:xfrm>
            <a:off x="3402022" y="4242102"/>
            <a:ext cx="2133918" cy="1200329"/>
          </a:xfrm>
          <a:prstGeom prst="rect">
            <a:avLst/>
          </a:prstGeom>
        </p:spPr>
        <p:txBody>
          <a:bodyPr wrap="none">
            <a:spAutoFit/>
          </a:bodyPr>
          <a:lstStyle/>
          <a:p>
            <a:r>
              <a:rPr lang="en-US" b="0" dirty="0"/>
              <a:t>1 conjunct:  98%</a:t>
            </a:r>
          </a:p>
          <a:p>
            <a:r>
              <a:rPr lang="en-US" b="0" dirty="0"/>
              <a:t>2 conjuncts: 95%</a:t>
            </a:r>
          </a:p>
          <a:p>
            <a:r>
              <a:rPr lang="en-US" b="0" dirty="0"/>
              <a:t>3 conjuncts: 94.5%</a:t>
            </a:r>
          </a:p>
          <a:p>
            <a:r>
              <a:rPr lang="en-US" b="0" dirty="0"/>
              <a:t>4 conjuncts: 80%</a:t>
            </a:r>
          </a:p>
        </p:txBody>
      </p:sp>
      <p:sp>
        <p:nvSpPr>
          <p:cNvPr id="13" name="Rectangle 12">
            <a:extLst>
              <a:ext uri="{FF2B5EF4-FFF2-40B4-BE49-F238E27FC236}">
                <a16:creationId xmlns:a16="http://schemas.microsoft.com/office/drawing/2014/main" id="{5E578C74-04E1-465A-B958-C312332F7BB0}"/>
              </a:ext>
            </a:extLst>
          </p:cNvPr>
          <p:cNvSpPr/>
          <p:nvPr/>
        </p:nvSpPr>
        <p:spPr>
          <a:xfrm>
            <a:off x="203441" y="6302051"/>
            <a:ext cx="8839200" cy="307777"/>
          </a:xfrm>
          <a:prstGeom prst="rect">
            <a:avLst/>
          </a:prstGeom>
        </p:spPr>
        <p:txBody>
          <a:bodyPr wrap="square">
            <a:spAutoFit/>
          </a:bodyPr>
          <a:lstStyle/>
          <a:p>
            <a:r>
              <a:rPr lang="en-US" sz="1400" b="0" dirty="0"/>
              <a:t>Which of the following is old </a:t>
            </a:r>
            <a:r>
              <a:rPr lang="en-US" sz="1400" i="1" dirty="0"/>
              <a:t>and</a:t>
            </a:r>
            <a:r>
              <a:rPr lang="en-US" sz="1400" b="0" dirty="0"/>
              <a:t> red </a:t>
            </a:r>
            <a:r>
              <a:rPr lang="en-US" sz="1400" i="1" dirty="0"/>
              <a:t>and</a:t>
            </a:r>
            <a:r>
              <a:rPr lang="en-US" sz="1400" b="0" dirty="0"/>
              <a:t> light and big </a:t>
            </a:r>
            <a:r>
              <a:rPr lang="en-US" sz="1400" i="1" dirty="0"/>
              <a:t>and</a:t>
            </a:r>
            <a:r>
              <a:rPr lang="en-US" sz="1400" b="0" dirty="0"/>
              <a:t> </a:t>
            </a:r>
            <a:r>
              <a:rPr lang="en-US" sz="1400" i="1" dirty="0"/>
              <a:t>not</a:t>
            </a:r>
            <a:r>
              <a:rPr lang="en-US" sz="1400" b="0" dirty="0"/>
              <a:t> short? (A) Alan (B) Bob (C) Charlie (D) David</a:t>
            </a:r>
          </a:p>
        </p:txBody>
      </p:sp>
      <p:sp>
        <p:nvSpPr>
          <p:cNvPr id="14" name="Rectangle 13">
            <a:extLst>
              <a:ext uri="{FF2B5EF4-FFF2-40B4-BE49-F238E27FC236}">
                <a16:creationId xmlns:a16="http://schemas.microsoft.com/office/drawing/2014/main" id="{81991038-758C-4648-9ED8-EC49F4B58BF9}"/>
              </a:ext>
            </a:extLst>
          </p:cNvPr>
          <p:cNvSpPr/>
          <p:nvPr/>
        </p:nvSpPr>
        <p:spPr>
          <a:xfrm>
            <a:off x="236969" y="5596142"/>
            <a:ext cx="8286013" cy="738664"/>
          </a:xfrm>
          <a:prstGeom prst="rect">
            <a:avLst/>
          </a:prstGeom>
        </p:spPr>
        <p:txBody>
          <a:bodyPr wrap="square">
            <a:spAutoFit/>
          </a:bodyPr>
          <a:lstStyle/>
          <a:p>
            <a:r>
              <a:rPr lang="en-US" sz="1400" b="0" dirty="0"/>
              <a:t>Alan is red. Alan is big. Alan is light. Alan is old. Alan is tall. Bob is red. Bob is small. Bob is heavy. Bob is old. Bob is tall. Charlie is blue. Charlie is big. Charlie is light. Charlie is old. Charlie is tall. David is red. David is small. David is heavy. David is young. David is tall. </a:t>
            </a:r>
          </a:p>
        </p:txBody>
      </p:sp>
      <p:sp>
        <p:nvSpPr>
          <p:cNvPr id="19" name="Rectangle 18">
            <a:extLst>
              <a:ext uri="{FF2B5EF4-FFF2-40B4-BE49-F238E27FC236}">
                <a16:creationId xmlns:a16="http://schemas.microsoft.com/office/drawing/2014/main" id="{161E014E-E222-4A0A-8A33-93C6A30A539E}"/>
              </a:ext>
            </a:extLst>
          </p:cNvPr>
          <p:cNvSpPr/>
          <p:nvPr/>
        </p:nvSpPr>
        <p:spPr>
          <a:xfrm>
            <a:off x="7315200" y="4242102"/>
            <a:ext cx="838691" cy="1200329"/>
          </a:xfrm>
          <a:prstGeom prst="rect">
            <a:avLst/>
          </a:prstGeom>
        </p:spPr>
        <p:txBody>
          <a:bodyPr wrap="none">
            <a:spAutoFit/>
          </a:bodyPr>
          <a:lstStyle/>
          <a:p>
            <a:r>
              <a:rPr lang="en-US" b="0" dirty="0"/>
              <a:t>88.5%</a:t>
            </a:r>
          </a:p>
          <a:p>
            <a:r>
              <a:rPr lang="en-US" b="0" dirty="0"/>
              <a:t>76.5%</a:t>
            </a:r>
          </a:p>
          <a:p>
            <a:r>
              <a:rPr lang="en-US" b="0" dirty="0"/>
              <a:t>76%</a:t>
            </a:r>
          </a:p>
          <a:p>
            <a:r>
              <a:rPr lang="en-US" b="0" dirty="0"/>
              <a:t>75%</a:t>
            </a:r>
          </a:p>
        </p:txBody>
      </p:sp>
      <p:sp>
        <p:nvSpPr>
          <p:cNvPr id="20" name="TextBox 19">
            <a:extLst>
              <a:ext uri="{FF2B5EF4-FFF2-40B4-BE49-F238E27FC236}">
                <a16:creationId xmlns:a16="http://schemas.microsoft.com/office/drawing/2014/main" id="{38A3C2B0-76E4-44EB-B9B3-694DE1355180}"/>
              </a:ext>
            </a:extLst>
          </p:cNvPr>
          <p:cNvSpPr txBox="1"/>
          <p:nvPr/>
        </p:nvSpPr>
        <p:spPr>
          <a:xfrm>
            <a:off x="5975272" y="4652129"/>
            <a:ext cx="1460656" cy="369332"/>
          </a:xfrm>
          <a:prstGeom prst="rect">
            <a:avLst/>
          </a:prstGeom>
          <a:noFill/>
        </p:spPr>
        <p:txBody>
          <a:bodyPr wrap="none" rtlCol="0">
            <a:spAutoFit/>
          </a:bodyPr>
          <a:lstStyle/>
          <a:p>
            <a:pPr algn="l"/>
            <a:r>
              <a:rPr lang="en-US" b="0" dirty="0"/>
              <a:t>+ 1 negation</a:t>
            </a:r>
          </a:p>
        </p:txBody>
      </p:sp>
    </p:spTree>
    <p:extLst>
      <p:ext uri="{BB962C8B-B14F-4D97-AF65-F5344CB8AC3E}">
        <p14:creationId xmlns:p14="http://schemas.microsoft.com/office/powerpoint/2010/main" val="328091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P spid="13" grpId="0"/>
      <p:bldP spid="14"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19" name="TextBox 18">
            <a:extLst>
              <a:ext uri="{FF2B5EF4-FFF2-40B4-BE49-F238E27FC236}">
                <a16:creationId xmlns:a16="http://schemas.microsoft.com/office/drawing/2014/main" id="{1DAA5774-39F5-45F6-B117-EAD24C387AC4}"/>
              </a:ext>
            </a:extLst>
          </p:cNvPr>
          <p:cNvSpPr txBox="1"/>
          <p:nvPr/>
        </p:nvSpPr>
        <p:spPr>
          <a:xfrm>
            <a:off x="2659625" y="2153613"/>
            <a:ext cx="470000"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B+</a:t>
            </a:r>
            <a:endParaRPr lang="en-US" sz="2000" b="0" dirty="0"/>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sp>
        <p:nvSpPr>
          <p:cNvPr id="34" name="TextBox 33">
            <a:extLst>
              <a:ext uri="{FF2B5EF4-FFF2-40B4-BE49-F238E27FC236}">
                <a16:creationId xmlns:a16="http://schemas.microsoft.com/office/drawing/2014/main" id="{2C7B22D7-B5C3-47BC-A1D1-79287AEB1AB3}"/>
              </a:ext>
            </a:extLst>
          </p:cNvPr>
          <p:cNvSpPr txBox="1"/>
          <p:nvPr/>
        </p:nvSpPr>
        <p:spPr>
          <a:xfrm>
            <a:off x="6868327" y="2200946"/>
            <a:ext cx="1417376"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80% -98%</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50" name="TextBox 49">
            <a:extLst>
              <a:ext uri="{FF2B5EF4-FFF2-40B4-BE49-F238E27FC236}">
                <a16:creationId xmlns:a16="http://schemas.microsoft.com/office/drawing/2014/main" id="{A6D8AF07-2ADC-4BB8-86B2-54B56A102466}"/>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51" name="TextBox 50">
            <a:extLst>
              <a:ext uri="{FF2B5EF4-FFF2-40B4-BE49-F238E27FC236}">
                <a16:creationId xmlns:a16="http://schemas.microsoft.com/office/drawing/2014/main" id="{6DA41121-0268-4A7B-B288-F4B6DC76D5F2}"/>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52" name="TextBox 51">
            <a:extLst>
              <a:ext uri="{FF2B5EF4-FFF2-40B4-BE49-F238E27FC236}">
                <a16:creationId xmlns:a16="http://schemas.microsoft.com/office/drawing/2014/main" id="{1ED2610B-77AC-45B1-8455-717859FC561C}"/>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59" name="Rectangle: Rounded Corners 58">
            <a:extLst>
              <a:ext uri="{FF2B5EF4-FFF2-40B4-BE49-F238E27FC236}">
                <a16:creationId xmlns:a16="http://schemas.microsoft.com/office/drawing/2014/main" id="{72F26E36-B956-40D2-9376-CB1A06CB8154}"/>
              </a:ext>
            </a:extLst>
          </p:cNvPr>
          <p:cNvSpPr/>
          <p:nvPr/>
        </p:nvSpPr>
        <p:spPr bwMode="auto">
          <a:xfrm>
            <a:off x="763225" y="2195494"/>
            <a:ext cx="1279614"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191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19" name="TextBox 18">
            <a:extLst>
              <a:ext uri="{FF2B5EF4-FFF2-40B4-BE49-F238E27FC236}">
                <a16:creationId xmlns:a16="http://schemas.microsoft.com/office/drawing/2014/main" id="{1DAA5774-39F5-45F6-B117-EAD24C387AC4}"/>
              </a:ext>
            </a:extLst>
          </p:cNvPr>
          <p:cNvSpPr txBox="1"/>
          <p:nvPr/>
        </p:nvSpPr>
        <p:spPr>
          <a:xfrm>
            <a:off x="2659625" y="2153613"/>
            <a:ext cx="470000"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B+</a:t>
            </a:r>
            <a:endParaRPr lang="en-US" sz="2000" b="0" dirty="0"/>
          </a:p>
        </p:txBody>
      </p:sp>
      <p:sp>
        <p:nvSpPr>
          <p:cNvPr id="20" name="TextBox 19">
            <a:extLst>
              <a:ext uri="{FF2B5EF4-FFF2-40B4-BE49-F238E27FC236}">
                <a16:creationId xmlns:a16="http://schemas.microsoft.com/office/drawing/2014/main" id="{1E862E31-B3A5-43DF-A4B7-CF90ED40CFA8}"/>
              </a:ext>
            </a:extLst>
          </p:cNvPr>
          <p:cNvSpPr txBox="1"/>
          <p:nvPr/>
        </p:nvSpPr>
        <p:spPr>
          <a:xfrm>
            <a:off x="2657219" y="2519594"/>
            <a:ext cx="49244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21" name="TextBox 20">
            <a:extLst>
              <a:ext uri="{FF2B5EF4-FFF2-40B4-BE49-F238E27FC236}">
                <a16:creationId xmlns:a16="http://schemas.microsoft.com/office/drawing/2014/main" id="{532B324B-F9D0-4CFC-87BE-7E480254B4C9}"/>
              </a:ext>
            </a:extLst>
          </p:cNvPr>
          <p:cNvSpPr txBox="1"/>
          <p:nvPr/>
        </p:nvSpPr>
        <p:spPr>
          <a:xfrm>
            <a:off x="3281726" y="2396398"/>
            <a:ext cx="2427512" cy="646331"/>
          </a:xfrm>
          <a:prstGeom prst="rect">
            <a:avLst/>
          </a:prstGeom>
          <a:noFill/>
        </p:spPr>
        <p:txBody>
          <a:bodyPr wrap="square" rtlCol="0">
            <a:spAutoFit/>
          </a:bodyPr>
          <a:lstStyle/>
          <a:p>
            <a:r>
              <a:rPr lang="en-US" b="0" i="1" dirty="0">
                <a:solidFill>
                  <a:srgbClr val="0070C0"/>
                </a:solidFill>
                <a:latin typeface="Comic Sans MS" panose="030F0702030302020204" pitchFamily="66" charset="0"/>
              </a:rPr>
              <a:t>Could ace this with more study!</a:t>
            </a:r>
            <a:endParaRPr lang="en-US" b="0" dirty="0"/>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sp>
        <p:nvSpPr>
          <p:cNvPr id="34" name="TextBox 33">
            <a:extLst>
              <a:ext uri="{FF2B5EF4-FFF2-40B4-BE49-F238E27FC236}">
                <a16:creationId xmlns:a16="http://schemas.microsoft.com/office/drawing/2014/main" id="{2C7B22D7-B5C3-47BC-A1D1-79287AEB1AB3}"/>
              </a:ext>
            </a:extLst>
          </p:cNvPr>
          <p:cNvSpPr txBox="1"/>
          <p:nvPr/>
        </p:nvSpPr>
        <p:spPr>
          <a:xfrm>
            <a:off x="6868327" y="2200946"/>
            <a:ext cx="1417376"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80% -98%</a:t>
            </a:r>
            <a:endParaRPr lang="en-US" sz="2000" b="0" dirty="0"/>
          </a:p>
        </p:txBody>
      </p:sp>
      <p:sp>
        <p:nvSpPr>
          <p:cNvPr id="35" name="TextBox 34">
            <a:extLst>
              <a:ext uri="{FF2B5EF4-FFF2-40B4-BE49-F238E27FC236}">
                <a16:creationId xmlns:a16="http://schemas.microsoft.com/office/drawing/2014/main" id="{9C5A0F60-DD45-445B-97AC-3513853D7E8C}"/>
              </a:ext>
            </a:extLst>
          </p:cNvPr>
          <p:cNvSpPr txBox="1"/>
          <p:nvPr/>
        </p:nvSpPr>
        <p:spPr>
          <a:xfrm>
            <a:off x="6868327" y="2581260"/>
            <a:ext cx="88838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67.1%</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38" name="Rectangle: Folded Corner 37">
            <a:extLst>
              <a:ext uri="{FF2B5EF4-FFF2-40B4-BE49-F238E27FC236}">
                <a16:creationId xmlns:a16="http://schemas.microsoft.com/office/drawing/2014/main" id="{81E2F4D0-C090-484A-A441-A051EBAC0BDC}"/>
              </a:ext>
            </a:extLst>
          </p:cNvPr>
          <p:cNvSpPr/>
          <p:nvPr/>
        </p:nvSpPr>
        <p:spPr bwMode="auto">
          <a:xfrm>
            <a:off x="1241581" y="5317125"/>
            <a:ext cx="7549896" cy="82717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1" name="Rectangle: Folded Corner 40">
            <a:extLst>
              <a:ext uri="{FF2B5EF4-FFF2-40B4-BE49-F238E27FC236}">
                <a16:creationId xmlns:a16="http://schemas.microsoft.com/office/drawing/2014/main" id="{ECE2932F-6E0E-42CB-A05C-6507AAE9404B}"/>
              </a:ext>
            </a:extLst>
          </p:cNvPr>
          <p:cNvSpPr/>
          <p:nvPr/>
        </p:nvSpPr>
        <p:spPr bwMode="auto">
          <a:xfrm>
            <a:off x="1241581" y="4672744"/>
            <a:ext cx="7507224" cy="33855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0FD11A7-26FE-4A80-A0F0-E7973A760BF0}"/>
              </a:ext>
            </a:extLst>
          </p:cNvPr>
          <p:cNvSpPr/>
          <p:nvPr/>
        </p:nvSpPr>
        <p:spPr>
          <a:xfrm>
            <a:off x="1247677" y="5317125"/>
            <a:ext cx="7696200" cy="830997"/>
          </a:xfrm>
          <a:prstGeom prst="rect">
            <a:avLst/>
          </a:prstGeom>
        </p:spPr>
        <p:txBody>
          <a:bodyPr wrap="square">
            <a:spAutoFit/>
          </a:bodyPr>
          <a:lstStyle/>
          <a:p>
            <a:r>
              <a:rPr lang="en-US" sz="1600" b="0" dirty="0"/>
              <a:t>If Jim turns the thermostat down in his room while listening to music, what will happen to the speed of the sound waves in the room? </a:t>
            </a:r>
          </a:p>
          <a:p>
            <a:r>
              <a:rPr lang="en-US" sz="1600" b="0" dirty="0"/>
              <a:t>(A) they will speed up (B) they will slow down </a:t>
            </a:r>
            <a:r>
              <a:rPr lang="en-US" sz="1600" i="1" dirty="0"/>
              <a:t>[correct]</a:t>
            </a:r>
          </a:p>
        </p:txBody>
      </p:sp>
      <p:sp>
        <p:nvSpPr>
          <p:cNvPr id="43" name="TextBox 42">
            <a:extLst>
              <a:ext uri="{FF2B5EF4-FFF2-40B4-BE49-F238E27FC236}">
                <a16:creationId xmlns:a16="http://schemas.microsoft.com/office/drawing/2014/main" id="{623F5407-90C5-4DE5-9699-D34417916912}"/>
              </a:ext>
            </a:extLst>
          </p:cNvPr>
          <p:cNvSpPr txBox="1"/>
          <p:nvPr/>
        </p:nvSpPr>
        <p:spPr>
          <a:xfrm>
            <a:off x="1275109" y="4672744"/>
            <a:ext cx="7391767" cy="369332"/>
          </a:xfrm>
          <a:prstGeom prst="rect">
            <a:avLst/>
          </a:prstGeom>
          <a:noFill/>
        </p:spPr>
        <p:txBody>
          <a:bodyPr wrap="none" rtlCol="0">
            <a:spAutoFit/>
          </a:bodyPr>
          <a:lstStyle/>
          <a:p>
            <a:r>
              <a:rPr lang="en-US" b="0" dirty="0"/>
              <a:t>For a given medium, sound has a slower speed at lower temperatures.</a:t>
            </a:r>
          </a:p>
        </p:txBody>
      </p:sp>
      <p:sp>
        <p:nvSpPr>
          <p:cNvPr id="44" name="Rectangle 43">
            <a:extLst>
              <a:ext uri="{FF2B5EF4-FFF2-40B4-BE49-F238E27FC236}">
                <a16:creationId xmlns:a16="http://schemas.microsoft.com/office/drawing/2014/main" id="{BDBD0606-3239-4198-8A1B-6225335DD66A}"/>
              </a:ext>
            </a:extLst>
          </p:cNvPr>
          <p:cNvSpPr/>
          <p:nvPr/>
        </p:nvSpPr>
        <p:spPr>
          <a:xfrm>
            <a:off x="131742" y="4672744"/>
            <a:ext cx="1371600" cy="338554"/>
          </a:xfrm>
          <a:prstGeom prst="rect">
            <a:avLst/>
          </a:prstGeom>
        </p:spPr>
        <p:txBody>
          <a:bodyPr wrap="square">
            <a:spAutoFit/>
          </a:bodyPr>
          <a:lstStyle/>
          <a:p>
            <a:r>
              <a:rPr lang="en-US" sz="1600" dirty="0"/>
              <a:t>Context:</a:t>
            </a:r>
          </a:p>
        </p:txBody>
      </p:sp>
      <p:sp>
        <p:nvSpPr>
          <p:cNvPr id="45" name="Rectangle 44">
            <a:extLst>
              <a:ext uri="{FF2B5EF4-FFF2-40B4-BE49-F238E27FC236}">
                <a16:creationId xmlns:a16="http://schemas.microsoft.com/office/drawing/2014/main" id="{BFA80F42-E17B-4E60-A965-FD569C0C40ED}"/>
              </a:ext>
            </a:extLst>
          </p:cNvPr>
          <p:cNvSpPr/>
          <p:nvPr/>
        </p:nvSpPr>
        <p:spPr>
          <a:xfrm>
            <a:off x="131742" y="5267691"/>
            <a:ext cx="1371600" cy="338554"/>
          </a:xfrm>
          <a:prstGeom prst="rect">
            <a:avLst/>
          </a:prstGeom>
        </p:spPr>
        <p:txBody>
          <a:bodyPr wrap="square">
            <a:spAutoFit/>
          </a:bodyPr>
          <a:lstStyle/>
          <a:p>
            <a:r>
              <a:rPr lang="en-US" sz="1600" dirty="0"/>
              <a:t>Question:</a:t>
            </a:r>
          </a:p>
        </p:txBody>
      </p:sp>
      <p:sp>
        <p:nvSpPr>
          <p:cNvPr id="46" name="TextBox 2">
            <a:extLst>
              <a:ext uri="{FF2B5EF4-FFF2-40B4-BE49-F238E27FC236}">
                <a16:creationId xmlns:a16="http://schemas.microsoft.com/office/drawing/2014/main" id="{C8A4C8A7-F1A7-41CA-B2E7-35FED14B960C}"/>
              </a:ext>
            </a:extLst>
          </p:cNvPr>
          <p:cNvSpPr txBox="1"/>
          <p:nvPr/>
        </p:nvSpPr>
        <p:spPr>
          <a:xfrm>
            <a:off x="1898440" y="6025511"/>
            <a:ext cx="1173719"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i="1">
                <a:solidFill>
                  <a:srgbClr val="FF0000"/>
                </a:solidFill>
                <a:latin typeface="Comic Sans MS" panose="030F0702030302020204" pitchFamily="66" charset="0"/>
              </a:rPr>
              <a:t>[correct]</a:t>
            </a:r>
            <a:endParaRPr lang="en-US" sz="1800" i="1" dirty="0">
              <a:solidFill>
                <a:srgbClr val="FF0000"/>
              </a:solidFill>
              <a:latin typeface="Comic Sans MS" panose="030F0702030302020204" pitchFamily="66" charset="0"/>
            </a:endParaRPr>
          </a:p>
        </p:txBody>
      </p:sp>
      <p:cxnSp>
        <p:nvCxnSpPr>
          <p:cNvPr id="47" name="Straight Connector 46">
            <a:extLst>
              <a:ext uri="{FF2B5EF4-FFF2-40B4-BE49-F238E27FC236}">
                <a16:creationId xmlns:a16="http://schemas.microsoft.com/office/drawing/2014/main" id="{D9CD288A-DC16-46CC-A28E-E86BD8FC0F49}"/>
              </a:ext>
            </a:extLst>
          </p:cNvPr>
          <p:cNvCxnSpPr>
            <a:cxnSpLocks/>
          </p:cNvCxnSpPr>
          <p:nvPr/>
        </p:nvCxnSpPr>
        <p:spPr>
          <a:xfrm flipH="1">
            <a:off x="3708731" y="5396641"/>
            <a:ext cx="667643" cy="1943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1FBF1-6B36-4A88-B470-9F176F9FD113}"/>
              </a:ext>
            </a:extLst>
          </p:cNvPr>
          <p:cNvCxnSpPr/>
          <p:nvPr/>
        </p:nvCxnSpPr>
        <p:spPr>
          <a:xfrm flipH="1">
            <a:off x="5396576" y="5853391"/>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2">
            <a:extLst>
              <a:ext uri="{FF2B5EF4-FFF2-40B4-BE49-F238E27FC236}">
                <a16:creationId xmlns:a16="http://schemas.microsoft.com/office/drawing/2014/main" id="{FECBAE5A-A77F-4D8C-87A4-48D0E158284F}"/>
              </a:ext>
            </a:extLst>
          </p:cNvPr>
          <p:cNvSpPr txBox="1"/>
          <p:nvPr/>
        </p:nvSpPr>
        <p:spPr>
          <a:xfrm>
            <a:off x="3744376" y="5038954"/>
            <a:ext cx="428322"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up</a:t>
            </a:r>
          </a:p>
        </p:txBody>
      </p:sp>
      <p:sp>
        <p:nvSpPr>
          <p:cNvPr id="50" name="TextBox 49">
            <a:extLst>
              <a:ext uri="{FF2B5EF4-FFF2-40B4-BE49-F238E27FC236}">
                <a16:creationId xmlns:a16="http://schemas.microsoft.com/office/drawing/2014/main" id="{A6D8AF07-2ADC-4BB8-86B2-54B56A102466}"/>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51" name="TextBox 50">
            <a:extLst>
              <a:ext uri="{FF2B5EF4-FFF2-40B4-BE49-F238E27FC236}">
                <a16:creationId xmlns:a16="http://schemas.microsoft.com/office/drawing/2014/main" id="{6DA41121-0268-4A7B-B288-F4B6DC76D5F2}"/>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52" name="TextBox 51">
            <a:extLst>
              <a:ext uri="{FF2B5EF4-FFF2-40B4-BE49-F238E27FC236}">
                <a16:creationId xmlns:a16="http://schemas.microsoft.com/office/drawing/2014/main" id="{1ED2610B-77AC-45B1-8455-717859FC561C}"/>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59" name="Rectangle: Rounded Corners 58">
            <a:extLst>
              <a:ext uri="{FF2B5EF4-FFF2-40B4-BE49-F238E27FC236}">
                <a16:creationId xmlns:a16="http://schemas.microsoft.com/office/drawing/2014/main" id="{72F26E36-B956-40D2-9376-CB1A06CB8154}"/>
              </a:ext>
            </a:extLst>
          </p:cNvPr>
          <p:cNvSpPr/>
          <p:nvPr/>
        </p:nvSpPr>
        <p:spPr bwMode="auto">
          <a:xfrm>
            <a:off x="763225" y="2561055"/>
            <a:ext cx="1279614"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264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5" grpId="0"/>
      <p:bldP spid="38" grpId="0" animBg="1"/>
      <p:bldP spid="41" grpId="0" animBg="1"/>
      <p:bldP spid="42" grpId="0"/>
      <p:bldP spid="43" grpId="0"/>
      <p:bldP spid="44" grpId="0"/>
      <p:bldP spid="45" grpId="0"/>
      <p:bldP spid="46" grpId="0"/>
      <p:bldP spid="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19" name="TextBox 18">
            <a:extLst>
              <a:ext uri="{FF2B5EF4-FFF2-40B4-BE49-F238E27FC236}">
                <a16:creationId xmlns:a16="http://schemas.microsoft.com/office/drawing/2014/main" id="{1DAA5774-39F5-45F6-B117-EAD24C387AC4}"/>
              </a:ext>
            </a:extLst>
          </p:cNvPr>
          <p:cNvSpPr txBox="1"/>
          <p:nvPr/>
        </p:nvSpPr>
        <p:spPr>
          <a:xfrm>
            <a:off x="2659625" y="2153613"/>
            <a:ext cx="470000"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B+</a:t>
            </a:r>
            <a:endParaRPr lang="en-US" sz="2000" b="0" dirty="0"/>
          </a:p>
        </p:txBody>
      </p:sp>
      <p:sp>
        <p:nvSpPr>
          <p:cNvPr id="20" name="TextBox 19">
            <a:extLst>
              <a:ext uri="{FF2B5EF4-FFF2-40B4-BE49-F238E27FC236}">
                <a16:creationId xmlns:a16="http://schemas.microsoft.com/office/drawing/2014/main" id="{1E862E31-B3A5-43DF-A4B7-CF90ED40CFA8}"/>
              </a:ext>
            </a:extLst>
          </p:cNvPr>
          <p:cNvSpPr txBox="1"/>
          <p:nvPr/>
        </p:nvSpPr>
        <p:spPr>
          <a:xfrm>
            <a:off x="2657219" y="2519594"/>
            <a:ext cx="49244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21" name="TextBox 20">
            <a:extLst>
              <a:ext uri="{FF2B5EF4-FFF2-40B4-BE49-F238E27FC236}">
                <a16:creationId xmlns:a16="http://schemas.microsoft.com/office/drawing/2014/main" id="{532B324B-F9D0-4CFC-87BE-7E480254B4C9}"/>
              </a:ext>
            </a:extLst>
          </p:cNvPr>
          <p:cNvSpPr txBox="1"/>
          <p:nvPr/>
        </p:nvSpPr>
        <p:spPr>
          <a:xfrm>
            <a:off x="3281726" y="2396398"/>
            <a:ext cx="2427512" cy="646331"/>
          </a:xfrm>
          <a:prstGeom prst="rect">
            <a:avLst/>
          </a:prstGeom>
          <a:noFill/>
        </p:spPr>
        <p:txBody>
          <a:bodyPr wrap="square" rtlCol="0">
            <a:spAutoFit/>
          </a:bodyPr>
          <a:lstStyle/>
          <a:p>
            <a:r>
              <a:rPr lang="en-US" b="0" i="1" dirty="0">
                <a:solidFill>
                  <a:srgbClr val="0070C0"/>
                </a:solidFill>
                <a:latin typeface="Comic Sans MS" panose="030F0702030302020204" pitchFamily="66" charset="0"/>
              </a:rPr>
              <a:t>Could ace this with more study!</a:t>
            </a:r>
            <a:endParaRPr lang="en-US" b="0" dirty="0"/>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sp>
        <p:nvSpPr>
          <p:cNvPr id="34" name="TextBox 33">
            <a:extLst>
              <a:ext uri="{FF2B5EF4-FFF2-40B4-BE49-F238E27FC236}">
                <a16:creationId xmlns:a16="http://schemas.microsoft.com/office/drawing/2014/main" id="{2C7B22D7-B5C3-47BC-A1D1-79287AEB1AB3}"/>
              </a:ext>
            </a:extLst>
          </p:cNvPr>
          <p:cNvSpPr txBox="1"/>
          <p:nvPr/>
        </p:nvSpPr>
        <p:spPr>
          <a:xfrm>
            <a:off x="6868327" y="2200946"/>
            <a:ext cx="1417376"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80% -98%</a:t>
            </a:r>
            <a:endParaRPr lang="en-US" sz="2000" b="0" dirty="0"/>
          </a:p>
        </p:txBody>
      </p:sp>
      <p:sp>
        <p:nvSpPr>
          <p:cNvPr id="35" name="TextBox 34">
            <a:extLst>
              <a:ext uri="{FF2B5EF4-FFF2-40B4-BE49-F238E27FC236}">
                <a16:creationId xmlns:a16="http://schemas.microsoft.com/office/drawing/2014/main" id="{9C5A0F60-DD45-445B-97AC-3513853D7E8C}"/>
              </a:ext>
            </a:extLst>
          </p:cNvPr>
          <p:cNvSpPr txBox="1"/>
          <p:nvPr/>
        </p:nvSpPr>
        <p:spPr>
          <a:xfrm>
            <a:off x="6868327" y="2581260"/>
            <a:ext cx="88838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67.1%</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50" name="TextBox 49">
            <a:extLst>
              <a:ext uri="{FF2B5EF4-FFF2-40B4-BE49-F238E27FC236}">
                <a16:creationId xmlns:a16="http://schemas.microsoft.com/office/drawing/2014/main" id="{A6D8AF07-2ADC-4BB8-86B2-54B56A102466}"/>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51" name="TextBox 50">
            <a:extLst>
              <a:ext uri="{FF2B5EF4-FFF2-40B4-BE49-F238E27FC236}">
                <a16:creationId xmlns:a16="http://schemas.microsoft.com/office/drawing/2014/main" id="{6DA41121-0268-4A7B-B288-F4B6DC76D5F2}"/>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52" name="TextBox 51">
            <a:extLst>
              <a:ext uri="{FF2B5EF4-FFF2-40B4-BE49-F238E27FC236}">
                <a16:creationId xmlns:a16="http://schemas.microsoft.com/office/drawing/2014/main" id="{1ED2610B-77AC-45B1-8455-717859FC561C}"/>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53" name="TextBox 52">
            <a:extLst>
              <a:ext uri="{FF2B5EF4-FFF2-40B4-BE49-F238E27FC236}">
                <a16:creationId xmlns:a16="http://schemas.microsoft.com/office/drawing/2014/main" id="{39B83DFB-0D8F-401E-90C9-E4498F53A40D}"/>
              </a:ext>
            </a:extLst>
          </p:cNvPr>
          <p:cNvSpPr txBox="1"/>
          <p:nvPr/>
        </p:nvSpPr>
        <p:spPr>
          <a:xfrm>
            <a:off x="2657219" y="2906555"/>
            <a:ext cx="338554"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C</a:t>
            </a:r>
            <a:endParaRPr lang="en-US" sz="2000" b="0" dirty="0"/>
          </a:p>
        </p:txBody>
      </p:sp>
      <p:sp>
        <p:nvSpPr>
          <p:cNvPr id="56" name="TextBox 55">
            <a:extLst>
              <a:ext uri="{FF2B5EF4-FFF2-40B4-BE49-F238E27FC236}">
                <a16:creationId xmlns:a16="http://schemas.microsoft.com/office/drawing/2014/main" id="{0A69850B-B28C-4E08-A8FD-9CB2641DF0EC}"/>
              </a:ext>
            </a:extLst>
          </p:cNvPr>
          <p:cNvSpPr txBox="1"/>
          <p:nvPr/>
        </p:nvSpPr>
        <p:spPr>
          <a:xfrm>
            <a:off x="6841311" y="2926575"/>
            <a:ext cx="93006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72.5%</a:t>
            </a:r>
            <a:endParaRPr lang="en-US" sz="2000" b="0" dirty="0"/>
          </a:p>
        </p:txBody>
      </p:sp>
      <p:sp>
        <p:nvSpPr>
          <p:cNvPr id="59" name="Rectangle: Folded Corner 58">
            <a:extLst>
              <a:ext uri="{FF2B5EF4-FFF2-40B4-BE49-F238E27FC236}">
                <a16:creationId xmlns:a16="http://schemas.microsoft.com/office/drawing/2014/main" id="{29EAA44A-F35C-47B0-B59B-ED509B2042A6}"/>
              </a:ext>
            </a:extLst>
          </p:cNvPr>
          <p:cNvSpPr/>
          <p:nvPr/>
        </p:nvSpPr>
        <p:spPr bwMode="auto">
          <a:xfrm>
            <a:off x="1381103" y="5211733"/>
            <a:ext cx="7549896" cy="82717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0" name="Rectangle 59">
            <a:extLst>
              <a:ext uri="{FF2B5EF4-FFF2-40B4-BE49-F238E27FC236}">
                <a16:creationId xmlns:a16="http://schemas.microsoft.com/office/drawing/2014/main" id="{22220AA0-B505-4CE1-8BEA-5713D0CCE276}"/>
              </a:ext>
            </a:extLst>
          </p:cNvPr>
          <p:cNvSpPr/>
          <p:nvPr/>
        </p:nvSpPr>
        <p:spPr>
          <a:xfrm>
            <a:off x="1387199" y="5211733"/>
            <a:ext cx="7696200" cy="830997"/>
          </a:xfrm>
          <a:prstGeom prst="rect">
            <a:avLst/>
          </a:prstGeom>
        </p:spPr>
        <p:txBody>
          <a:bodyPr wrap="square">
            <a:spAutoFit/>
          </a:bodyPr>
          <a:lstStyle/>
          <a:p>
            <a:r>
              <a:rPr lang="en-US" sz="1600" b="0" dirty="0"/>
              <a:t>John and Rita are going for a run. Rita gets tired and takes a break on the park bench. After twenty minutes in the park, who has run farther? </a:t>
            </a:r>
          </a:p>
          <a:p>
            <a:r>
              <a:rPr lang="en-US" sz="1600" b="0" dirty="0"/>
              <a:t>(A) John </a:t>
            </a:r>
            <a:r>
              <a:rPr lang="en-US" sz="1600" i="1" dirty="0"/>
              <a:t>[correct] </a:t>
            </a:r>
            <a:r>
              <a:rPr lang="en-US" sz="1600" b="0" dirty="0"/>
              <a:t>(B) Rita</a:t>
            </a:r>
            <a:endParaRPr lang="en-US" sz="1600" i="1" dirty="0"/>
          </a:p>
        </p:txBody>
      </p:sp>
      <p:sp>
        <p:nvSpPr>
          <p:cNvPr id="61" name="Rectangle 60">
            <a:extLst>
              <a:ext uri="{FF2B5EF4-FFF2-40B4-BE49-F238E27FC236}">
                <a16:creationId xmlns:a16="http://schemas.microsoft.com/office/drawing/2014/main" id="{700DE8EF-7BE0-4841-A0DD-7BA1D5C793F5}"/>
              </a:ext>
            </a:extLst>
          </p:cNvPr>
          <p:cNvSpPr/>
          <p:nvPr/>
        </p:nvSpPr>
        <p:spPr>
          <a:xfrm>
            <a:off x="152392" y="5148918"/>
            <a:ext cx="1371600" cy="338554"/>
          </a:xfrm>
          <a:prstGeom prst="rect">
            <a:avLst/>
          </a:prstGeom>
        </p:spPr>
        <p:txBody>
          <a:bodyPr wrap="square">
            <a:spAutoFit/>
          </a:bodyPr>
          <a:lstStyle/>
          <a:p>
            <a:r>
              <a:rPr lang="en-US" sz="1600" dirty="0"/>
              <a:t>Question:</a:t>
            </a:r>
          </a:p>
        </p:txBody>
      </p:sp>
      <p:sp>
        <p:nvSpPr>
          <p:cNvPr id="62" name="Rectangle: Folded Corner 61">
            <a:extLst>
              <a:ext uri="{FF2B5EF4-FFF2-40B4-BE49-F238E27FC236}">
                <a16:creationId xmlns:a16="http://schemas.microsoft.com/office/drawing/2014/main" id="{D9A0C34C-5982-424A-B857-CC73242AF6AC}"/>
              </a:ext>
            </a:extLst>
          </p:cNvPr>
          <p:cNvSpPr/>
          <p:nvPr/>
        </p:nvSpPr>
        <p:spPr bwMode="auto">
          <a:xfrm>
            <a:off x="1387199" y="4528821"/>
            <a:ext cx="7507224" cy="33855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3" name="TextBox 62">
            <a:extLst>
              <a:ext uri="{FF2B5EF4-FFF2-40B4-BE49-F238E27FC236}">
                <a16:creationId xmlns:a16="http://schemas.microsoft.com/office/drawing/2014/main" id="{5808D338-F0BB-4CA8-BF5B-F82C0924D8F7}"/>
              </a:ext>
            </a:extLst>
          </p:cNvPr>
          <p:cNvSpPr txBox="1"/>
          <p:nvPr/>
        </p:nvSpPr>
        <p:spPr>
          <a:xfrm>
            <a:off x="1420727" y="4528821"/>
            <a:ext cx="5468228" cy="369332"/>
          </a:xfrm>
          <a:prstGeom prst="rect">
            <a:avLst/>
          </a:prstGeom>
          <a:noFill/>
        </p:spPr>
        <p:txBody>
          <a:bodyPr wrap="none" rtlCol="0">
            <a:spAutoFit/>
          </a:bodyPr>
          <a:lstStyle/>
          <a:p>
            <a:r>
              <a:rPr lang="en-US" b="0" dirty="0"/>
              <a:t>If someone travels for longer, they will travel further. </a:t>
            </a:r>
          </a:p>
        </p:txBody>
      </p:sp>
      <p:sp>
        <p:nvSpPr>
          <p:cNvPr id="64" name="Rectangle 63">
            <a:extLst>
              <a:ext uri="{FF2B5EF4-FFF2-40B4-BE49-F238E27FC236}">
                <a16:creationId xmlns:a16="http://schemas.microsoft.com/office/drawing/2014/main" id="{F10F464A-6DF1-441C-8C7D-1FEFC5E41D9C}"/>
              </a:ext>
            </a:extLst>
          </p:cNvPr>
          <p:cNvSpPr/>
          <p:nvPr/>
        </p:nvSpPr>
        <p:spPr>
          <a:xfrm>
            <a:off x="277360" y="4528821"/>
            <a:ext cx="1371600" cy="338554"/>
          </a:xfrm>
          <a:prstGeom prst="rect">
            <a:avLst/>
          </a:prstGeom>
        </p:spPr>
        <p:txBody>
          <a:bodyPr wrap="square">
            <a:spAutoFit/>
          </a:bodyPr>
          <a:lstStyle/>
          <a:p>
            <a:r>
              <a:rPr lang="en-US" sz="1600" dirty="0"/>
              <a:t>Context:</a:t>
            </a:r>
          </a:p>
        </p:txBody>
      </p:sp>
      <p:sp>
        <p:nvSpPr>
          <p:cNvPr id="65" name="Rectangle: Rounded Corners 64">
            <a:extLst>
              <a:ext uri="{FF2B5EF4-FFF2-40B4-BE49-F238E27FC236}">
                <a16:creationId xmlns:a16="http://schemas.microsoft.com/office/drawing/2014/main" id="{E2817C40-354C-4720-B3B8-4F73E87281D8}"/>
              </a:ext>
            </a:extLst>
          </p:cNvPr>
          <p:cNvSpPr/>
          <p:nvPr/>
        </p:nvSpPr>
        <p:spPr bwMode="auto">
          <a:xfrm>
            <a:off x="780920" y="2888255"/>
            <a:ext cx="1590346"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8883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59" grpId="0" animBg="1"/>
      <p:bldP spid="60" grpId="0"/>
      <p:bldP spid="61" grpId="0"/>
      <p:bldP spid="62" grpId="0" animBg="1"/>
      <p:bldP spid="63" grpId="0"/>
      <p:bldP spid="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36910" y="664798"/>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19" name="TextBox 18">
            <a:extLst>
              <a:ext uri="{FF2B5EF4-FFF2-40B4-BE49-F238E27FC236}">
                <a16:creationId xmlns:a16="http://schemas.microsoft.com/office/drawing/2014/main" id="{1DAA5774-39F5-45F6-B117-EAD24C387AC4}"/>
              </a:ext>
            </a:extLst>
          </p:cNvPr>
          <p:cNvSpPr txBox="1"/>
          <p:nvPr/>
        </p:nvSpPr>
        <p:spPr>
          <a:xfrm>
            <a:off x="2659625" y="2153613"/>
            <a:ext cx="470000"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B+</a:t>
            </a:r>
            <a:endParaRPr lang="en-US" sz="2000" b="0" dirty="0"/>
          </a:p>
        </p:txBody>
      </p:sp>
      <p:sp>
        <p:nvSpPr>
          <p:cNvPr id="20" name="TextBox 19">
            <a:extLst>
              <a:ext uri="{FF2B5EF4-FFF2-40B4-BE49-F238E27FC236}">
                <a16:creationId xmlns:a16="http://schemas.microsoft.com/office/drawing/2014/main" id="{1E862E31-B3A5-43DF-A4B7-CF90ED40CFA8}"/>
              </a:ext>
            </a:extLst>
          </p:cNvPr>
          <p:cNvSpPr txBox="1"/>
          <p:nvPr/>
        </p:nvSpPr>
        <p:spPr>
          <a:xfrm>
            <a:off x="2657219" y="2519594"/>
            <a:ext cx="49244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21" name="TextBox 20">
            <a:extLst>
              <a:ext uri="{FF2B5EF4-FFF2-40B4-BE49-F238E27FC236}">
                <a16:creationId xmlns:a16="http://schemas.microsoft.com/office/drawing/2014/main" id="{532B324B-F9D0-4CFC-87BE-7E480254B4C9}"/>
              </a:ext>
            </a:extLst>
          </p:cNvPr>
          <p:cNvSpPr txBox="1"/>
          <p:nvPr/>
        </p:nvSpPr>
        <p:spPr>
          <a:xfrm>
            <a:off x="3281726" y="2396398"/>
            <a:ext cx="2427512" cy="646331"/>
          </a:xfrm>
          <a:prstGeom prst="rect">
            <a:avLst/>
          </a:prstGeom>
          <a:noFill/>
        </p:spPr>
        <p:txBody>
          <a:bodyPr wrap="square" rtlCol="0">
            <a:spAutoFit/>
          </a:bodyPr>
          <a:lstStyle/>
          <a:p>
            <a:r>
              <a:rPr lang="en-US" b="0" i="1" dirty="0">
                <a:solidFill>
                  <a:srgbClr val="0070C0"/>
                </a:solidFill>
                <a:latin typeface="Comic Sans MS" panose="030F0702030302020204" pitchFamily="66" charset="0"/>
              </a:rPr>
              <a:t>Could ace this with more study!</a:t>
            </a:r>
            <a:endParaRPr lang="en-US" b="0" dirty="0"/>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sp>
        <p:nvSpPr>
          <p:cNvPr id="34" name="TextBox 33">
            <a:extLst>
              <a:ext uri="{FF2B5EF4-FFF2-40B4-BE49-F238E27FC236}">
                <a16:creationId xmlns:a16="http://schemas.microsoft.com/office/drawing/2014/main" id="{2C7B22D7-B5C3-47BC-A1D1-79287AEB1AB3}"/>
              </a:ext>
            </a:extLst>
          </p:cNvPr>
          <p:cNvSpPr txBox="1"/>
          <p:nvPr/>
        </p:nvSpPr>
        <p:spPr>
          <a:xfrm>
            <a:off x="6868327" y="2200946"/>
            <a:ext cx="1417376"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80% -98%</a:t>
            </a:r>
            <a:endParaRPr lang="en-US" sz="2000" b="0" dirty="0"/>
          </a:p>
        </p:txBody>
      </p:sp>
      <p:sp>
        <p:nvSpPr>
          <p:cNvPr id="35" name="TextBox 34">
            <a:extLst>
              <a:ext uri="{FF2B5EF4-FFF2-40B4-BE49-F238E27FC236}">
                <a16:creationId xmlns:a16="http://schemas.microsoft.com/office/drawing/2014/main" id="{9C5A0F60-DD45-445B-97AC-3513853D7E8C}"/>
              </a:ext>
            </a:extLst>
          </p:cNvPr>
          <p:cNvSpPr txBox="1"/>
          <p:nvPr/>
        </p:nvSpPr>
        <p:spPr>
          <a:xfrm>
            <a:off x="6868327" y="2581260"/>
            <a:ext cx="88838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67.1%</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50" name="TextBox 49">
            <a:extLst>
              <a:ext uri="{FF2B5EF4-FFF2-40B4-BE49-F238E27FC236}">
                <a16:creationId xmlns:a16="http://schemas.microsoft.com/office/drawing/2014/main" id="{A6D8AF07-2ADC-4BB8-86B2-54B56A102466}"/>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51" name="TextBox 50">
            <a:extLst>
              <a:ext uri="{FF2B5EF4-FFF2-40B4-BE49-F238E27FC236}">
                <a16:creationId xmlns:a16="http://schemas.microsoft.com/office/drawing/2014/main" id="{6DA41121-0268-4A7B-B288-F4B6DC76D5F2}"/>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52" name="TextBox 51">
            <a:extLst>
              <a:ext uri="{FF2B5EF4-FFF2-40B4-BE49-F238E27FC236}">
                <a16:creationId xmlns:a16="http://schemas.microsoft.com/office/drawing/2014/main" id="{1ED2610B-77AC-45B1-8455-717859FC561C}"/>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53" name="TextBox 52">
            <a:extLst>
              <a:ext uri="{FF2B5EF4-FFF2-40B4-BE49-F238E27FC236}">
                <a16:creationId xmlns:a16="http://schemas.microsoft.com/office/drawing/2014/main" id="{39B83DFB-0D8F-401E-90C9-E4498F53A40D}"/>
              </a:ext>
            </a:extLst>
          </p:cNvPr>
          <p:cNvSpPr txBox="1"/>
          <p:nvPr/>
        </p:nvSpPr>
        <p:spPr>
          <a:xfrm>
            <a:off x="2657219" y="2906555"/>
            <a:ext cx="338554"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C</a:t>
            </a:r>
            <a:endParaRPr lang="en-US" sz="2000" b="0" dirty="0"/>
          </a:p>
        </p:txBody>
      </p:sp>
      <p:sp>
        <p:nvSpPr>
          <p:cNvPr id="54" name="TextBox 53">
            <a:extLst>
              <a:ext uri="{FF2B5EF4-FFF2-40B4-BE49-F238E27FC236}">
                <a16:creationId xmlns:a16="http://schemas.microsoft.com/office/drawing/2014/main" id="{B5645A26-218D-4413-939B-E204ED717EFC}"/>
              </a:ext>
            </a:extLst>
          </p:cNvPr>
          <p:cNvSpPr txBox="1"/>
          <p:nvPr/>
        </p:nvSpPr>
        <p:spPr>
          <a:xfrm>
            <a:off x="2657219" y="3255126"/>
            <a:ext cx="369012"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56" name="TextBox 55">
            <a:extLst>
              <a:ext uri="{FF2B5EF4-FFF2-40B4-BE49-F238E27FC236}">
                <a16:creationId xmlns:a16="http://schemas.microsoft.com/office/drawing/2014/main" id="{0A69850B-B28C-4E08-A8FD-9CB2641DF0EC}"/>
              </a:ext>
            </a:extLst>
          </p:cNvPr>
          <p:cNvSpPr txBox="1"/>
          <p:nvPr/>
        </p:nvSpPr>
        <p:spPr>
          <a:xfrm>
            <a:off x="6841311" y="2926575"/>
            <a:ext cx="93006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72.5%</a:t>
            </a:r>
            <a:endParaRPr lang="en-US" sz="2000" b="0" dirty="0"/>
          </a:p>
        </p:txBody>
      </p:sp>
      <p:sp>
        <p:nvSpPr>
          <p:cNvPr id="57" name="TextBox 56">
            <a:extLst>
              <a:ext uri="{FF2B5EF4-FFF2-40B4-BE49-F238E27FC236}">
                <a16:creationId xmlns:a16="http://schemas.microsoft.com/office/drawing/2014/main" id="{283DC9CA-8D20-468C-8068-41D2B71D9FBB}"/>
              </a:ext>
            </a:extLst>
          </p:cNvPr>
          <p:cNvSpPr txBox="1"/>
          <p:nvPr/>
        </p:nvSpPr>
        <p:spPr>
          <a:xfrm>
            <a:off x="6826649" y="3264155"/>
            <a:ext cx="93006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66.5%</a:t>
            </a:r>
            <a:endParaRPr lang="en-US" sz="2000" b="0" dirty="0"/>
          </a:p>
        </p:txBody>
      </p:sp>
      <p:sp>
        <p:nvSpPr>
          <p:cNvPr id="59" name="Rectangle: Folded Corner 58">
            <a:extLst>
              <a:ext uri="{FF2B5EF4-FFF2-40B4-BE49-F238E27FC236}">
                <a16:creationId xmlns:a16="http://schemas.microsoft.com/office/drawing/2014/main" id="{EBE7AB76-ABBB-4091-8576-99852862687A}"/>
              </a:ext>
            </a:extLst>
          </p:cNvPr>
          <p:cNvSpPr/>
          <p:nvPr/>
        </p:nvSpPr>
        <p:spPr bwMode="auto">
          <a:xfrm>
            <a:off x="643067" y="4666236"/>
            <a:ext cx="7772400" cy="1284498"/>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0" name="Rectangle 59">
            <a:extLst>
              <a:ext uri="{FF2B5EF4-FFF2-40B4-BE49-F238E27FC236}">
                <a16:creationId xmlns:a16="http://schemas.microsoft.com/office/drawing/2014/main" id="{D79C6528-B943-4BF1-BF31-87C1B76BFBC3}"/>
              </a:ext>
            </a:extLst>
          </p:cNvPr>
          <p:cNvSpPr/>
          <p:nvPr/>
        </p:nvSpPr>
        <p:spPr>
          <a:xfrm>
            <a:off x="643067" y="4687969"/>
            <a:ext cx="6628005" cy="1200329"/>
          </a:xfrm>
          <a:prstGeom prst="rect">
            <a:avLst/>
          </a:prstGeom>
        </p:spPr>
        <p:txBody>
          <a:bodyPr wrap="square">
            <a:spAutoFit/>
          </a:bodyPr>
          <a:lstStyle/>
          <a:p>
            <a:r>
              <a:rPr lang="en-US" b="0" dirty="0"/>
              <a:t>If someone </a:t>
            </a:r>
            <a:r>
              <a:rPr lang="en-US" i="1" dirty="0"/>
              <a:t>regretted</a:t>
            </a:r>
            <a:r>
              <a:rPr lang="en-US" b="0" dirty="0"/>
              <a:t> that a particular thing happened then</a:t>
            </a:r>
          </a:p>
          <a:p>
            <a:pPr lvl="1"/>
            <a:r>
              <a:rPr lang="en-US" b="0" dirty="0"/>
              <a:t>(A) that thing might or might not have happened . </a:t>
            </a:r>
          </a:p>
          <a:p>
            <a:pPr lvl="1"/>
            <a:r>
              <a:rPr lang="en-US" b="0" dirty="0"/>
              <a:t>(B) that thing didn't happen . </a:t>
            </a:r>
          </a:p>
          <a:p>
            <a:pPr lvl="1"/>
            <a:r>
              <a:rPr lang="en-US" b="0" dirty="0"/>
              <a:t>(C) </a:t>
            </a:r>
            <a:r>
              <a:rPr lang="en-US" dirty="0"/>
              <a:t>that thing happened </a:t>
            </a:r>
            <a:r>
              <a:rPr lang="en-US" i="1" dirty="0"/>
              <a:t>[correct]</a:t>
            </a:r>
          </a:p>
        </p:txBody>
      </p:sp>
      <p:sp>
        <p:nvSpPr>
          <p:cNvPr id="61" name="Rectangle: Rounded Corners 60">
            <a:extLst>
              <a:ext uri="{FF2B5EF4-FFF2-40B4-BE49-F238E27FC236}">
                <a16:creationId xmlns:a16="http://schemas.microsoft.com/office/drawing/2014/main" id="{88A84DDC-D754-40D4-B669-B576CDC6D8F5}"/>
              </a:ext>
            </a:extLst>
          </p:cNvPr>
          <p:cNvSpPr/>
          <p:nvPr/>
        </p:nvSpPr>
        <p:spPr bwMode="auto">
          <a:xfrm>
            <a:off x="767381" y="3225642"/>
            <a:ext cx="1590346"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01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59"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3B97-2F07-43F5-9E35-801AF83B6401}"/>
              </a:ext>
            </a:extLst>
          </p:cNvPr>
          <p:cNvSpPr>
            <a:spLocks noGrp="1"/>
          </p:cNvSpPr>
          <p:nvPr>
            <p:ph type="title"/>
          </p:nvPr>
        </p:nvSpPr>
        <p:spPr/>
        <p:txBody>
          <a:bodyPr/>
          <a:lstStyle/>
          <a:p>
            <a:r>
              <a:rPr lang="en-US" dirty="0"/>
              <a:t>Question Categories Not Covered</a:t>
            </a:r>
          </a:p>
        </p:txBody>
      </p:sp>
      <p:sp>
        <p:nvSpPr>
          <p:cNvPr id="3" name="Content Placeholder 2">
            <a:extLst>
              <a:ext uri="{FF2B5EF4-FFF2-40B4-BE49-F238E27FC236}">
                <a16:creationId xmlns:a16="http://schemas.microsoft.com/office/drawing/2014/main" id="{AAA58C5E-2BE6-4D2B-915F-93E658D0A6D1}"/>
              </a:ext>
            </a:extLst>
          </p:cNvPr>
          <p:cNvSpPr>
            <a:spLocks noGrp="1"/>
          </p:cNvSpPr>
          <p:nvPr>
            <p:ph idx="1"/>
          </p:nvPr>
        </p:nvSpPr>
        <p:spPr>
          <a:xfrm>
            <a:off x="381000" y="762001"/>
            <a:ext cx="8382000" cy="838200"/>
          </a:xfrm>
        </p:spPr>
        <p:txBody>
          <a:bodyPr/>
          <a:lstStyle/>
          <a:p>
            <a:r>
              <a:rPr lang="en-US" dirty="0"/>
              <a:t>Diagrams</a:t>
            </a:r>
          </a:p>
        </p:txBody>
      </p:sp>
      <p:sp>
        <p:nvSpPr>
          <p:cNvPr id="4" name="Content Placeholder 2">
            <a:extLst>
              <a:ext uri="{FF2B5EF4-FFF2-40B4-BE49-F238E27FC236}">
                <a16:creationId xmlns:a16="http://schemas.microsoft.com/office/drawing/2014/main" id="{CFD7AEE1-887E-445C-8370-426D2C8FA629}"/>
              </a:ext>
            </a:extLst>
          </p:cNvPr>
          <p:cNvSpPr txBox="1">
            <a:spLocks/>
          </p:cNvSpPr>
          <p:nvPr/>
        </p:nvSpPr>
        <p:spPr bwMode="auto">
          <a:xfrm>
            <a:off x="381000" y="5246913"/>
            <a:ext cx="8382000" cy="83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Direct Answer Questions</a:t>
            </a:r>
          </a:p>
        </p:txBody>
      </p:sp>
      <p:pic>
        <p:nvPicPr>
          <p:cNvPr id="5" name="Picture 4">
            <a:extLst>
              <a:ext uri="{FF2B5EF4-FFF2-40B4-BE49-F238E27FC236}">
                <a16:creationId xmlns:a16="http://schemas.microsoft.com/office/drawing/2014/main" id="{306AF4D4-23BC-4144-B5F6-89BB8E82F0B0}"/>
              </a:ext>
            </a:extLst>
          </p:cNvPr>
          <p:cNvPicPr>
            <a:picLocks noChangeAspect="1"/>
          </p:cNvPicPr>
          <p:nvPr/>
        </p:nvPicPr>
        <p:blipFill>
          <a:blip r:embed="rId3"/>
          <a:stretch>
            <a:fillRect/>
          </a:stretch>
        </p:blipFill>
        <p:spPr>
          <a:xfrm>
            <a:off x="643890" y="1295400"/>
            <a:ext cx="8340090" cy="3404236"/>
          </a:xfrm>
          <a:prstGeom prst="rect">
            <a:avLst/>
          </a:prstGeom>
        </p:spPr>
      </p:pic>
    </p:spTree>
    <p:extLst>
      <p:ext uri="{BB962C8B-B14F-4D97-AF65-F5344CB8AC3E}">
        <p14:creationId xmlns:p14="http://schemas.microsoft.com/office/powerpoint/2010/main" val="144367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Folded Corner 60">
            <a:extLst>
              <a:ext uri="{FF2B5EF4-FFF2-40B4-BE49-F238E27FC236}">
                <a16:creationId xmlns:a16="http://schemas.microsoft.com/office/drawing/2014/main" id="{D42143CB-9E4F-4527-A122-A9956331D09B}"/>
              </a:ext>
            </a:extLst>
          </p:cNvPr>
          <p:cNvSpPr/>
          <p:nvPr/>
        </p:nvSpPr>
        <p:spPr bwMode="auto">
          <a:xfrm>
            <a:off x="381000" y="4877139"/>
            <a:ext cx="8145450" cy="1114144"/>
          </a:xfrm>
          <a:prstGeom prst="foldedCorner">
            <a:avLst>
              <a:gd name="adj" fmla="val 898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254B0C3-F85A-4B88-8006-311D91F62F33}"/>
              </a:ext>
            </a:extLst>
          </p:cNvPr>
          <p:cNvSpPr>
            <a:spLocks noGrp="1"/>
          </p:cNvSpPr>
          <p:nvPr>
            <p:ph type="title"/>
          </p:nvPr>
        </p:nvSpPr>
        <p:spPr/>
        <p:txBody>
          <a:bodyPr/>
          <a:lstStyle/>
          <a:p>
            <a:r>
              <a:rPr lang="en-US" dirty="0"/>
              <a:t>3. More than Pattern Matching?</a:t>
            </a:r>
          </a:p>
        </p:txBody>
      </p:sp>
      <p:pic>
        <p:nvPicPr>
          <p:cNvPr id="1026" name="Picture 2" descr="Image result for paper">
            <a:extLst>
              <a:ext uri="{FF2B5EF4-FFF2-40B4-BE49-F238E27FC236}">
                <a16:creationId xmlns:a16="http://schemas.microsoft.com/office/drawing/2014/main" id="{7290838D-2F7E-4835-9981-A1F4226B95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9770">
            <a:off x="328003" y="907286"/>
            <a:ext cx="5907443" cy="3723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BBD4F-D90B-41A3-82B4-1497562A42CA}"/>
              </a:ext>
            </a:extLst>
          </p:cNvPr>
          <p:cNvSpPr txBox="1"/>
          <p:nvPr/>
        </p:nvSpPr>
        <p:spPr>
          <a:xfrm>
            <a:off x="747292" y="1523675"/>
            <a:ext cx="954107" cy="338554"/>
          </a:xfrm>
          <a:prstGeom prst="rect">
            <a:avLst/>
          </a:prstGeom>
          <a:noFill/>
        </p:spPr>
        <p:txBody>
          <a:bodyPr wrap="none" rtlCol="0">
            <a:spAutoFit/>
          </a:bodyPr>
          <a:lstStyle/>
          <a:p>
            <a:pPr algn="l"/>
            <a:r>
              <a:rPr lang="en-US" sz="1600" b="0" u="sng" dirty="0">
                <a:latin typeface="Comic Sans MS" panose="030F0702030302020204" pitchFamily="66" charset="0"/>
              </a:rPr>
              <a:t>Subject</a:t>
            </a:r>
          </a:p>
        </p:txBody>
      </p:sp>
      <p:sp>
        <p:nvSpPr>
          <p:cNvPr id="6" name="TextBox 5">
            <a:extLst>
              <a:ext uri="{FF2B5EF4-FFF2-40B4-BE49-F238E27FC236}">
                <a16:creationId xmlns:a16="http://schemas.microsoft.com/office/drawing/2014/main" id="{6702B7FD-8746-40B0-A230-A987BD8A3E63}"/>
              </a:ext>
            </a:extLst>
          </p:cNvPr>
          <p:cNvSpPr txBox="1"/>
          <p:nvPr/>
        </p:nvSpPr>
        <p:spPr>
          <a:xfrm>
            <a:off x="2331387" y="1532616"/>
            <a:ext cx="761747" cy="338554"/>
          </a:xfrm>
          <a:prstGeom prst="rect">
            <a:avLst/>
          </a:prstGeom>
          <a:noFill/>
        </p:spPr>
        <p:txBody>
          <a:bodyPr wrap="none" rtlCol="0">
            <a:spAutoFit/>
          </a:bodyPr>
          <a:lstStyle/>
          <a:p>
            <a:pPr algn="l"/>
            <a:r>
              <a:rPr lang="en-US" sz="1600" b="0" u="sng" dirty="0">
                <a:latin typeface="Comic Sans MS" panose="030F0702030302020204" pitchFamily="66" charset="0"/>
              </a:rPr>
              <a:t>Grade</a:t>
            </a:r>
          </a:p>
        </p:txBody>
      </p:sp>
      <p:sp>
        <p:nvSpPr>
          <p:cNvPr id="7" name="TextBox 6">
            <a:extLst>
              <a:ext uri="{FF2B5EF4-FFF2-40B4-BE49-F238E27FC236}">
                <a16:creationId xmlns:a16="http://schemas.microsoft.com/office/drawing/2014/main" id="{8BB97042-ADC2-42F8-B7F4-DE6AF2585B5E}"/>
              </a:ext>
            </a:extLst>
          </p:cNvPr>
          <p:cNvSpPr txBox="1"/>
          <p:nvPr/>
        </p:nvSpPr>
        <p:spPr>
          <a:xfrm>
            <a:off x="3381235" y="1532616"/>
            <a:ext cx="2002471" cy="338554"/>
          </a:xfrm>
          <a:prstGeom prst="rect">
            <a:avLst/>
          </a:prstGeom>
          <a:noFill/>
        </p:spPr>
        <p:txBody>
          <a:bodyPr wrap="none" rtlCol="0">
            <a:spAutoFit/>
          </a:bodyPr>
          <a:lstStyle/>
          <a:p>
            <a:pPr algn="l"/>
            <a:r>
              <a:rPr lang="en-US" sz="1600" b="0" u="sng" dirty="0">
                <a:latin typeface="Comic Sans MS" panose="030F0702030302020204" pitchFamily="66" charset="0"/>
              </a:rPr>
              <a:t>Teacher Comments</a:t>
            </a:r>
          </a:p>
        </p:txBody>
      </p:sp>
      <p:sp>
        <p:nvSpPr>
          <p:cNvPr id="8" name="TextBox 7">
            <a:extLst>
              <a:ext uri="{FF2B5EF4-FFF2-40B4-BE49-F238E27FC236}">
                <a16:creationId xmlns:a16="http://schemas.microsoft.com/office/drawing/2014/main" id="{F3938105-615F-4E82-97A1-D779B7887DFB}"/>
              </a:ext>
            </a:extLst>
          </p:cNvPr>
          <p:cNvSpPr txBox="1"/>
          <p:nvPr/>
        </p:nvSpPr>
        <p:spPr>
          <a:xfrm>
            <a:off x="1006889" y="1189718"/>
            <a:ext cx="2247731" cy="338554"/>
          </a:xfrm>
          <a:prstGeom prst="rect">
            <a:avLst/>
          </a:prstGeom>
          <a:noFill/>
        </p:spPr>
        <p:txBody>
          <a:bodyPr wrap="none" rtlCol="0">
            <a:spAutoFit/>
          </a:bodyPr>
          <a:lstStyle/>
          <a:p>
            <a:pPr algn="l"/>
            <a:r>
              <a:rPr lang="en-US" sz="1600" b="0" dirty="0">
                <a:latin typeface="Comic Sans MS" panose="030F0702030302020204" pitchFamily="66" charset="0"/>
              </a:rPr>
              <a:t>2019 Report Card for</a:t>
            </a:r>
          </a:p>
        </p:txBody>
      </p:sp>
      <p:cxnSp>
        <p:nvCxnSpPr>
          <p:cNvPr id="9" name="Straight Connector 8">
            <a:extLst>
              <a:ext uri="{FF2B5EF4-FFF2-40B4-BE49-F238E27FC236}">
                <a16:creationId xmlns:a16="http://schemas.microsoft.com/office/drawing/2014/main" id="{47C03058-E6B8-46E7-9899-16A8DFBF6F7D}"/>
              </a:ext>
            </a:extLst>
          </p:cNvPr>
          <p:cNvCxnSpPr/>
          <p:nvPr/>
        </p:nvCxnSpPr>
        <p:spPr bwMode="auto">
          <a:xfrm>
            <a:off x="3435744" y="1474968"/>
            <a:ext cx="1676400" cy="0"/>
          </a:xfrm>
          <a:prstGeom prst="line">
            <a:avLst/>
          </a:prstGeom>
          <a:noFill/>
          <a:ln w="19050" cap="flat" cmpd="sng" algn="ctr">
            <a:solidFill>
              <a:schemeClr val="tx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C7C1F64A-D68D-4D5C-AB53-EFE74906E322}"/>
              </a:ext>
            </a:extLst>
          </p:cNvPr>
          <p:cNvSpPr txBox="1"/>
          <p:nvPr/>
        </p:nvSpPr>
        <p:spPr>
          <a:xfrm>
            <a:off x="3581572" y="1123565"/>
            <a:ext cx="94769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Aristo</a:t>
            </a:r>
            <a:endParaRPr lang="en-US" sz="2000" b="0" dirty="0"/>
          </a:p>
        </p:txBody>
      </p:sp>
      <p:sp>
        <p:nvSpPr>
          <p:cNvPr id="12" name="TextBox 11">
            <a:extLst>
              <a:ext uri="{FF2B5EF4-FFF2-40B4-BE49-F238E27FC236}">
                <a16:creationId xmlns:a16="http://schemas.microsoft.com/office/drawing/2014/main" id="{B8EFBCEC-8F75-490E-803D-588DCE57FEF1}"/>
              </a:ext>
            </a:extLst>
          </p:cNvPr>
          <p:cNvSpPr txBox="1"/>
          <p:nvPr/>
        </p:nvSpPr>
        <p:spPr>
          <a:xfrm>
            <a:off x="763225" y="1879965"/>
            <a:ext cx="1043876" cy="338554"/>
          </a:xfrm>
          <a:prstGeom prst="rect">
            <a:avLst/>
          </a:prstGeom>
          <a:noFill/>
        </p:spPr>
        <p:txBody>
          <a:bodyPr wrap="none" rtlCol="0">
            <a:spAutoFit/>
          </a:bodyPr>
          <a:lstStyle/>
          <a:p>
            <a:pPr algn="l"/>
            <a:r>
              <a:rPr lang="en-US" sz="1600" b="0" dirty="0">
                <a:latin typeface="Comic Sans MS" panose="030F0702030302020204" pitchFamily="66" charset="0"/>
              </a:rPr>
              <a:t>Negation</a:t>
            </a:r>
          </a:p>
        </p:txBody>
      </p:sp>
      <p:sp>
        <p:nvSpPr>
          <p:cNvPr id="13" name="TextBox 12">
            <a:extLst>
              <a:ext uri="{FF2B5EF4-FFF2-40B4-BE49-F238E27FC236}">
                <a16:creationId xmlns:a16="http://schemas.microsoft.com/office/drawing/2014/main" id="{C620D1AA-E93D-473E-B9C8-0D5F776AFB9F}"/>
              </a:ext>
            </a:extLst>
          </p:cNvPr>
          <p:cNvSpPr txBox="1"/>
          <p:nvPr/>
        </p:nvSpPr>
        <p:spPr>
          <a:xfrm>
            <a:off x="747292" y="2222863"/>
            <a:ext cx="1295547" cy="338554"/>
          </a:xfrm>
          <a:prstGeom prst="rect">
            <a:avLst/>
          </a:prstGeom>
          <a:noFill/>
        </p:spPr>
        <p:txBody>
          <a:bodyPr wrap="none" rtlCol="0">
            <a:spAutoFit/>
          </a:bodyPr>
          <a:lstStyle/>
          <a:p>
            <a:pPr algn="l"/>
            <a:r>
              <a:rPr lang="en-US" sz="1600" b="0" dirty="0">
                <a:latin typeface="Comic Sans MS" panose="030F0702030302020204" pitchFamily="66" charset="0"/>
              </a:rPr>
              <a:t>Conjunction</a:t>
            </a:r>
          </a:p>
        </p:txBody>
      </p:sp>
      <p:sp>
        <p:nvSpPr>
          <p:cNvPr id="14" name="TextBox 13">
            <a:extLst>
              <a:ext uri="{FF2B5EF4-FFF2-40B4-BE49-F238E27FC236}">
                <a16:creationId xmlns:a16="http://schemas.microsoft.com/office/drawing/2014/main" id="{9787EBB8-98D1-4816-9A55-4A1DC930F936}"/>
              </a:ext>
            </a:extLst>
          </p:cNvPr>
          <p:cNvSpPr txBox="1"/>
          <p:nvPr/>
        </p:nvSpPr>
        <p:spPr>
          <a:xfrm>
            <a:off x="763321" y="2565761"/>
            <a:ext cx="922047" cy="338554"/>
          </a:xfrm>
          <a:prstGeom prst="rect">
            <a:avLst/>
          </a:prstGeom>
          <a:noFill/>
        </p:spPr>
        <p:txBody>
          <a:bodyPr wrap="none" rtlCol="0">
            <a:spAutoFit/>
          </a:bodyPr>
          <a:lstStyle/>
          <a:p>
            <a:pPr algn="l"/>
            <a:r>
              <a:rPr lang="en-US" sz="1600" b="0" dirty="0">
                <a:latin typeface="Comic Sans MS" panose="030F0702030302020204" pitchFamily="66" charset="0"/>
              </a:rPr>
              <a:t>Polarity</a:t>
            </a:r>
          </a:p>
        </p:txBody>
      </p:sp>
      <p:sp>
        <p:nvSpPr>
          <p:cNvPr id="17" name="TextBox 16">
            <a:extLst>
              <a:ext uri="{FF2B5EF4-FFF2-40B4-BE49-F238E27FC236}">
                <a16:creationId xmlns:a16="http://schemas.microsoft.com/office/drawing/2014/main" id="{02B25E42-F827-42EC-A342-DE85D645D5BC}"/>
              </a:ext>
            </a:extLst>
          </p:cNvPr>
          <p:cNvSpPr txBox="1"/>
          <p:nvPr/>
        </p:nvSpPr>
        <p:spPr>
          <a:xfrm>
            <a:off x="2675557" y="1787632"/>
            <a:ext cx="37221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A</a:t>
            </a:r>
            <a:endParaRPr lang="en-US" sz="2000" b="0" dirty="0"/>
          </a:p>
        </p:txBody>
      </p:sp>
      <p:sp>
        <p:nvSpPr>
          <p:cNvPr id="18" name="TextBox 17">
            <a:extLst>
              <a:ext uri="{FF2B5EF4-FFF2-40B4-BE49-F238E27FC236}">
                <a16:creationId xmlns:a16="http://schemas.microsoft.com/office/drawing/2014/main" id="{867A5E04-96F2-4208-828F-2EA3FA2EAA8C}"/>
              </a:ext>
            </a:extLst>
          </p:cNvPr>
          <p:cNvSpPr txBox="1"/>
          <p:nvPr/>
        </p:nvSpPr>
        <p:spPr>
          <a:xfrm>
            <a:off x="3403485" y="1827000"/>
            <a:ext cx="1317990" cy="369332"/>
          </a:xfrm>
          <a:prstGeom prst="rect">
            <a:avLst/>
          </a:prstGeom>
          <a:noFill/>
        </p:spPr>
        <p:txBody>
          <a:bodyPr wrap="none" rtlCol="0">
            <a:spAutoFit/>
          </a:bodyPr>
          <a:lstStyle/>
          <a:p>
            <a:r>
              <a:rPr lang="en-US" b="0" i="1" dirty="0">
                <a:solidFill>
                  <a:srgbClr val="0070C0"/>
                </a:solidFill>
                <a:latin typeface="Comic Sans MS" panose="030F0702030302020204" pitchFamily="66" charset="0"/>
              </a:rPr>
              <a:t>Nice work!</a:t>
            </a:r>
            <a:endParaRPr lang="en-US" b="0" dirty="0"/>
          </a:p>
        </p:txBody>
      </p:sp>
      <p:sp>
        <p:nvSpPr>
          <p:cNvPr id="19" name="TextBox 18">
            <a:extLst>
              <a:ext uri="{FF2B5EF4-FFF2-40B4-BE49-F238E27FC236}">
                <a16:creationId xmlns:a16="http://schemas.microsoft.com/office/drawing/2014/main" id="{1DAA5774-39F5-45F6-B117-EAD24C387AC4}"/>
              </a:ext>
            </a:extLst>
          </p:cNvPr>
          <p:cNvSpPr txBox="1"/>
          <p:nvPr/>
        </p:nvSpPr>
        <p:spPr>
          <a:xfrm>
            <a:off x="2659625" y="2153613"/>
            <a:ext cx="470000"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B+</a:t>
            </a:r>
            <a:endParaRPr lang="en-US" sz="2000" b="0" dirty="0"/>
          </a:p>
        </p:txBody>
      </p:sp>
      <p:sp>
        <p:nvSpPr>
          <p:cNvPr id="20" name="TextBox 19">
            <a:extLst>
              <a:ext uri="{FF2B5EF4-FFF2-40B4-BE49-F238E27FC236}">
                <a16:creationId xmlns:a16="http://schemas.microsoft.com/office/drawing/2014/main" id="{1E862E31-B3A5-43DF-A4B7-CF90ED40CFA8}"/>
              </a:ext>
            </a:extLst>
          </p:cNvPr>
          <p:cNvSpPr txBox="1"/>
          <p:nvPr/>
        </p:nvSpPr>
        <p:spPr>
          <a:xfrm>
            <a:off x="2657219" y="2519594"/>
            <a:ext cx="49244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21" name="TextBox 20">
            <a:extLst>
              <a:ext uri="{FF2B5EF4-FFF2-40B4-BE49-F238E27FC236}">
                <a16:creationId xmlns:a16="http://schemas.microsoft.com/office/drawing/2014/main" id="{532B324B-F9D0-4CFC-87BE-7E480254B4C9}"/>
              </a:ext>
            </a:extLst>
          </p:cNvPr>
          <p:cNvSpPr txBox="1"/>
          <p:nvPr/>
        </p:nvSpPr>
        <p:spPr>
          <a:xfrm>
            <a:off x="3281726" y="2396398"/>
            <a:ext cx="2427512" cy="646331"/>
          </a:xfrm>
          <a:prstGeom prst="rect">
            <a:avLst/>
          </a:prstGeom>
          <a:noFill/>
        </p:spPr>
        <p:txBody>
          <a:bodyPr wrap="square" rtlCol="0">
            <a:spAutoFit/>
          </a:bodyPr>
          <a:lstStyle/>
          <a:p>
            <a:r>
              <a:rPr lang="en-US" b="0" i="1" dirty="0">
                <a:solidFill>
                  <a:srgbClr val="0070C0"/>
                </a:solidFill>
                <a:latin typeface="Comic Sans MS" panose="030F0702030302020204" pitchFamily="66" charset="0"/>
              </a:rPr>
              <a:t>Could ace this with more study!</a:t>
            </a:r>
            <a:endParaRPr lang="en-US" b="0" dirty="0"/>
          </a:p>
        </p:txBody>
      </p:sp>
      <p:sp>
        <p:nvSpPr>
          <p:cNvPr id="33" name="TextBox 32">
            <a:extLst>
              <a:ext uri="{FF2B5EF4-FFF2-40B4-BE49-F238E27FC236}">
                <a16:creationId xmlns:a16="http://schemas.microsoft.com/office/drawing/2014/main" id="{6A1DBD36-2657-4BBA-8E9B-B5406D18991D}"/>
              </a:ext>
            </a:extLst>
          </p:cNvPr>
          <p:cNvSpPr txBox="1"/>
          <p:nvPr/>
        </p:nvSpPr>
        <p:spPr>
          <a:xfrm>
            <a:off x="6868327" y="1846948"/>
            <a:ext cx="70884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94%</a:t>
            </a:r>
            <a:endParaRPr lang="en-US" sz="2000" b="0" dirty="0"/>
          </a:p>
        </p:txBody>
      </p:sp>
      <p:sp>
        <p:nvSpPr>
          <p:cNvPr id="34" name="TextBox 33">
            <a:extLst>
              <a:ext uri="{FF2B5EF4-FFF2-40B4-BE49-F238E27FC236}">
                <a16:creationId xmlns:a16="http://schemas.microsoft.com/office/drawing/2014/main" id="{2C7B22D7-B5C3-47BC-A1D1-79287AEB1AB3}"/>
              </a:ext>
            </a:extLst>
          </p:cNvPr>
          <p:cNvSpPr txBox="1"/>
          <p:nvPr/>
        </p:nvSpPr>
        <p:spPr>
          <a:xfrm>
            <a:off x="6868327" y="2200946"/>
            <a:ext cx="1417376"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80% -98%</a:t>
            </a:r>
            <a:endParaRPr lang="en-US" sz="2000" b="0" dirty="0"/>
          </a:p>
        </p:txBody>
      </p:sp>
      <p:sp>
        <p:nvSpPr>
          <p:cNvPr id="35" name="TextBox 34">
            <a:extLst>
              <a:ext uri="{FF2B5EF4-FFF2-40B4-BE49-F238E27FC236}">
                <a16:creationId xmlns:a16="http://schemas.microsoft.com/office/drawing/2014/main" id="{9C5A0F60-DD45-445B-97AC-3513853D7E8C}"/>
              </a:ext>
            </a:extLst>
          </p:cNvPr>
          <p:cNvSpPr txBox="1"/>
          <p:nvPr/>
        </p:nvSpPr>
        <p:spPr>
          <a:xfrm>
            <a:off x="6868327" y="2581260"/>
            <a:ext cx="888385"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67.1%</a:t>
            </a:r>
            <a:endParaRPr lang="en-US" sz="2000" b="0" dirty="0"/>
          </a:p>
        </p:txBody>
      </p:sp>
      <p:pic>
        <p:nvPicPr>
          <p:cNvPr id="40" name="Picture 39">
            <a:extLst>
              <a:ext uri="{FF2B5EF4-FFF2-40B4-BE49-F238E27FC236}">
                <a16:creationId xmlns:a16="http://schemas.microsoft.com/office/drawing/2014/main" id="{1900C080-27D0-45F2-9040-4D1CA2657001}"/>
              </a:ext>
            </a:extLst>
          </p:cNvPr>
          <p:cNvPicPr>
            <a:picLocks noChangeAspect="1"/>
          </p:cNvPicPr>
          <p:nvPr/>
        </p:nvPicPr>
        <p:blipFill>
          <a:blip r:embed="rId3"/>
          <a:stretch>
            <a:fillRect/>
          </a:stretch>
        </p:blipFill>
        <p:spPr>
          <a:xfrm>
            <a:off x="6805892" y="931190"/>
            <a:ext cx="708848" cy="704121"/>
          </a:xfrm>
          <a:prstGeom prst="rect">
            <a:avLst/>
          </a:prstGeom>
        </p:spPr>
      </p:pic>
      <p:sp>
        <p:nvSpPr>
          <p:cNvPr id="50" name="TextBox 49">
            <a:extLst>
              <a:ext uri="{FF2B5EF4-FFF2-40B4-BE49-F238E27FC236}">
                <a16:creationId xmlns:a16="http://schemas.microsoft.com/office/drawing/2014/main" id="{A6D8AF07-2ADC-4BB8-86B2-54B56A102466}"/>
              </a:ext>
            </a:extLst>
          </p:cNvPr>
          <p:cNvSpPr txBox="1"/>
          <p:nvPr/>
        </p:nvSpPr>
        <p:spPr>
          <a:xfrm>
            <a:off x="756210" y="2909741"/>
            <a:ext cx="1633781" cy="338554"/>
          </a:xfrm>
          <a:prstGeom prst="rect">
            <a:avLst/>
          </a:prstGeom>
          <a:noFill/>
        </p:spPr>
        <p:txBody>
          <a:bodyPr wrap="none" rtlCol="0">
            <a:spAutoFit/>
          </a:bodyPr>
          <a:lstStyle/>
          <a:p>
            <a:pPr algn="l"/>
            <a:r>
              <a:rPr lang="en-US" sz="1600" b="0" dirty="0">
                <a:latin typeface="Comic Sans MS" panose="030F0702030302020204" pitchFamily="66" charset="0"/>
              </a:rPr>
              <a:t>World tracking</a:t>
            </a:r>
          </a:p>
        </p:txBody>
      </p:sp>
      <p:sp>
        <p:nvSpPr>
          <p:cNvPr id="51" name="TextBox 50">
            <a:extLst>
              <a:ext uri="{FF2B5EF4-FFF2-40B4-BE49-F238E27FC236}">
                <a16:creationId xmlns:a16="http://schemas.microsoft.com/office/drawing/2014/main" id="{6DA41121-0268-4A7B-B288-F4B6DC76D5F2}"/>
              </a:ext>
            </a:extLst>
          </p:cNvPr>
          <p:cNvSpPr txBox="1"/>
          <p:nvPr/>
        </p:nvSpPr>
        <p:spPr>
          <a:xfrm>
            <a:off x="759471" y="3252604"/>
            <a:ext cx="1035861" cy="338554"/>
          </a:xfrm>
          <a:prstGeom prst="rect">
            <a:avLst/>
          </a:prstGeom>
          <a:noFill/>
        </p:spPr>
        <p:txBody>
          <a:bodyPr wrap="none" rtlCol="0">
            <a:spAutoFit/>
          </a:bodyPr>
          <a:lstStyle/>
          <a:p>
            <a:pPr algn="l"/>
            <a:r>
              <a:rPr lang="en-US" sz="1600" b="0" dirty="0" err="1">
                <a:latin typeface="Comic Sans MS" panose="030F0702030302020204" pitchFamily="66" charset="0"/>
              </a:rPr>
              <a:t>Factivity</a:t>
            </a:r>
            <a:endParaRPr lang="en-US" sz="1600" b="0" dirty="0">
              <a:latin typeface="Comic Sans MS" panose="030F0702030302020204" pitchFamily="66" charset="0"/>
            </a:endParaRPr>
          </a:p>
        </p:txBody>
      </p:sp>
      <p:sp>
        <p:nvSpPr>
          <p:cNvPr id="52" name="TextBox 51">
            <a:extLst>
              <a:ext uri="{FF2B5EF4-FFF2-40B4-BE49-F238E27FC236}">
                <a16:creationId xmlns:a16="http://schemas.microsoft.com/office/drawing/2014/main" id="{1ED2610B-77AC-45B1-8455-717859FC561C}"/>
              </a:ext>
            </a:extLst>
          </p:cNvPr>
          <p:cNvSpPr txBox="1"/>
          <p:nvPr/>
        </p:nvSpPr>
        <p:spPr>
          <a:xfrm>
            <a:off x="769398" y="3581248"/>
            <a:ext cx="1000595" cy="338554"/>
          </a:xfrm>
          <a:prstGeom prst="rect">
            <a:avLst/>
          </a:prstGeom>
          <a:noFill/>
        </p:spPr>
        <p:txBody>
          <a:bodyPr wrap="none" rtlCol="0">
            <a:spAutoFit/>
          </a:bodyPr>
          <a:lstStyle/>
          <a:p>
            <a:pPr algn="l"/>
            <a:r>
              <a:rPr lang="en-US" sz="1600" b="0" dirty="0">
                <a:latin typeface="Comic Sans MS" panose="030F0702030302020204" pitchFamily="66" charset="0"/>
              </a:rPr>
              <a:t>Counting</a:t>
            </a:r>
          </a:p>
        </p:txBody>
      </p:sp>
      <p:sp>
        <p:nvSpPr>
          <p:cNvPr id="53" name="TextBox 52">
            <a:extLst>
              <a:ext uri="{FF2B5EF4-FFF2-40B4-BE49-F238E27FC236}">
                <a16:creationId xmlns:a16="http://schemas.microsoft.com/office/drawing/2014/main" id="{39B83DFB-0D8F-401E-90C9-E4498F53A40D}"/>
              </a:ext>
            </a:extLst>
          </p:cNvPr>
          <p:cNvSpPr txBox="1"/>
          <p:nvPr/>
        </p:nvSpPr>
        <p:spPr>
          <a:xfrm>
            <a:off x="2657219" y="2906555"/>
            <a:ext cx="338554"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C</a:t>
            </a:r>
            <a:endParaRPr lang="en-US" sz="2000" b="0" dirty="0"/>
          </a:p>
        </p:txBody>
      </p:sp>
      <p:sp>
        <p:nvSpPr>
          <p:cNvPr id="54" name="TextBox 53">
            <a:extLst>
              <a:ext uri="{FF2B5EF4-FFF2-40B4-BE49-F238E27FC236}">
                <a16:creationId xmlns:a16="http://schemas.microsoft.com/office/drawing/2014/main" id="{B5645A26-218D-4413-939B-E204ED717EFC}"/>
              </a:ext>
            </a:extLst>
          </p:cNvPr>
          <p:cNvSpPr txBox="1"/>
          <p:nvPr/>
        </p:nvSpPr>
        <p:spPr>
          <a:xfrm>
            <a:off x="2657219" y="3255126"/>
            <a:ext cx="369012"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D</a:t>
            </a:r>
            <a:endParaRPr lang="en-US" sz="2000" b="0" dirty="0"/>
          </a:p>
        </p:txBody>
      </p:sp>
      <p:sp>
        <p:nvSpPr>
          <p:cNvPr id="55" name="TextBox 54">
            <a:extLst>
              <a:ext uri="{FF2B5EF4-FFF2-40B4-BE49-F238E27FC236}">
                <a16:creationId xmlns:a16="http://schemas.microsoft.com/office/drawing/2014/main" id="{FCA3BFAA-ECCA-4D2C-9C9E-3F57ED790DC4}"/>
              </a:ext>
            </a:extLst>
          </p:cNvPr>
          <p:cNvSpPr txBox="1"/>
          <p:nvPr/>
        </p:nvSpPr>
        <p:spPr>
          <a:xfrm>
            <a:off x="2655615" y="3617702"/>
            <a:ext cx="340158"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F</a:t>
            </a:r>
            <a:endParaRPr lang="en-US" sz="2000" b="0" dirty="0"/>
          </a:p>
        </p:txBody>
      </p:sp>
      <p:sp>
        <p:nvSpPr>
          <p:cNvPr id="56" name="TextBox 55">
            <a:extLst>
              <a:ext uri="{FF2B5EF4-FFF2-40B4-BE49-F238E27FC236}">
                <a16:creationId xmlns:a16="http://schemas.microsoft.com/office/drawing/2014/main" id="{0A69850B-B28C-4E08-A8FD-9CB2641DF0EC}"/>
              </a:ext>
            </a:extLst>
          </p:cNvPr>
          <p:cNvSpPr txBox="1"/>
          <p:nvPr/>
        </p:nvSpPr>
        <p:spPr>
          <a:xfrm>
            <a:off x="6841311" y="2926575"/>
            <a:ext cx="93006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72.5%</a:t>
            </a:r>
            <a:endParaRPr lang="en-US" sz="2000" b="0" dirty="0"/>
          </a:p>
        </p:txBody>
      </p:sp>
      <p:sp>
        <p:nvSpPr>
          <p:cNvPr id="57" name="TextBox 56">
            <a:extLst>
              <a:ext uri="{FF2B5EF4-FFF2-40B4-BE49-F238E27FC236}">
                <a16:creationId xmlns:a16="http://schemas.microsoft.com/office/drawing/2014/main" id="{283DC9CA-8D20-468C-8068-41D2B71D9FBB}"/>
              </a:ext>
            </a:extLst>
          </p:cNvPr>
          <p:cNvSpPr txBox="1"/>
          <p:nvPr/>
        </p:nvSpPr>
        <p:spPr>
          <a:xfrm>
            <a:off x="6826649" y="3264155"/>
            <a:ext cx="930063"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66.5%</a:t>
            </a:r>
            <a:endParaRPr lang="en-US" sz="2000" b="0" dirty="0"/>
          </a:p>
        </p:txBody>
      </p:sp>
      <p:sp>
        <p:nvSpPr>
          <p:cNvPr id="58" name="TextBox 57">
            <a:extLst>
              <a:ext uri="{FF2B5EF4-FFF2-40B4-BE49-F238E27FC236}">
                <a16:creationId xmlns:a16="http://schemas.microsoft.com/office/drawing/2014/main" id="{17C279F8-1E59-4410-A1C4-DCE02128E7EE}"/>
              </a:ext>
            </a:extLst>
          </p:cNvPr>
          <p:cNvSpPr txBox="1"/>
          <p:nvPr/>
        </p:nvSpPr>
        <p:spPr>
          <a:xfrm>
            <a:off x="6834299" y="3652204"/>
            <a:ext cx="551754" cy="400110"/>
          </a:xfrm>
          <a:prstGeom prst="rect">
            <a:avLst/>
          </a:prstGeom>
          <a:noFill/>
        </p:spPr>
        <p:txBody>
          <a:bodyPr wrap="none" rtlCol="0">
            <a:spAutoFit/>
          </a:bodyPr>
          <a:lstStyle/>
          <a:p>
            <a:r>
              <a:rPr lang="en-US" sz="2000" b="0" i="1" dirty="0">
                <a:solidFill>
                  <a:srgbClr val="0070C0"/>
                </a:solidFill>
                <a:latin typeface="Comic Sans MS" panose="030F0702030302020204" pitchFamily="66" charset="0"/>
              </a:rPr>
              <a:t>6%</a:t>
            </a:r>
            <a:endParaRPr lang="en-US" sz="2000" b="0" dirty="0"/>
          </a:p>
        </p:txBody>
      </p:sp>
      <p:sp>
        <p:nvSpPr>
          <p:cNvPr id="59" name="Rectangle: Rounded Corners 58">
            <a:extLst>
              <a:ext uri="{FF2B5EF4-FFF2-40B4-BE49-F238E27FC236}">
                <a16:creationId xmlns:a16="http://schemas.microsoft.com/office/drawing/2014/main" id="{7EAB3848-183F-44BE-8718-D70054C7102F}"/>
              </a:ext>
            </a:extLst>
          </p:cNvPr>
          <p:cNvSpPr/>
          <p:nvPr/>
        </p:nvSpPr>
        <p:spPr bwMode="auto">
          <a:xfrm>
            <a:off x="805803" y="3581248"/>
            <a:ext cx="1590346" cy="344739"/>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BA2BB059-6A2B-464B-8C38-04ECA9EB9C07}"/>
              </a:ext>
            </a:extLst>
          </p:cNvPr>
          <p:cNvSpPr txBox="1"/>
          <p:nvPr/>
        </p:nvSpPr>
        <p:spPr>
          <a:xfrm>
            <a:off x="467834" y="4945570"/>
            <a:ext cx="8058616" cy="923330"/>
          </a:xfrm>
          <a:prstGeom prst="rect">
            <a:avLst/>
          </a:prstGeom>
          <a:noFill/>
        </p:spPr>
        <p:txBody>
          <a:bodyPr wrap="none" rtlCol="0">
            <a:spAutoFit/>
          </a:bodyPr>
          <a:lstStyle/>
          <a:p>
            <a:r>
              <a:rPr lang="en-US" b="0" dirty="0"/>
              <a:t>Daniel picked up the football. Daniel dropped the football. Daniel got the milk. </a:t>
            </a:r>
          </a:p>
          <a:p>
            <a:endParaRPr lang="en-US" b="0" dirty="0"/>
          </a:p>
          <a:p>
            <a:r>
              <a:rPr lang="en-US" b="0" dirty="0"/>
              <a:t>How many objects is Daniel holding? (A) zero </a:t>
            </a:r>
            <a:r>
              <a:rPr lang="en-US" dirty="0">
                <a:solidFill>
                  <a:srgbClr val="00B050"/>
                </a:solidFill>
              </a:rPr>
              <a:t>(B) one </a:t>
            </a:r>
            <a:r>
              <a:rPr lang="en-US" b="0" dirty="0"/>
              <a:t>(C) two (D) three</a:t>
            </a:r>
          </a:p>
        </p:txBody>
      </p:sp>
    </p:spTree>
    <p:extLst>
      <p:ext uri="{BB962C8B-B14F-4D97-AF65-F5344CB8AC3E}">
        <p14:creationId xmlns:p14="http://schemas.microsoft.com/office/powerpoint/2010/main" val="131396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5" grpId="0"/>
      <p:bldP spid="58"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4EA5-8AE5-4364-8ACA-5FB39EFE0A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D9F1CD-71BA-42E6-872A-815CC2C8EF1B}"/>
              </a:ext>
            </a:extLst>
          </p:cNvPr>
          <p:cNvSpPr>
            <a:spLocks noGrp="1"/>
          </p:cNvSpPr>
          <p:nvPr>
            <p:ph idx="1"/>
          </p:nvPr>
        </p:nvSpPr>
        <p:spPr/>
        <p:txBody>
          <a:bodyPr/>
          <a:lstStyle/>
          <a:p>
            <a:r>
              <a:rPr lang="en-US" dirty="0"/>
              <a:t>Introduction</a:t>
            </a:r>
          </a:p>
          <a:p>
            <a:r>
              <a:rPr lang="en-US" dirty="0"/>
              <a:t>How does Aristo work?</a:t>
            </a:r>
          </a:p>
          <a:p>
            <a:r>
              <a:rPr lang="en-US" dirty="0"/>
              <a:t>What is going on behind the high scores on the exams?</a:t>
            </a:r>
          </a:p>
          <a:p>
            <a:r>
              <a:rPr lang="en-US" dirty="0"/>
              <a:t>Where does Aristo fail?</a:t>
            </a:r>
          </a:p>
          <a:p>
            <a:r>
              <a:rPr lang="en-US" dirty="0"/>
              <a:t>What are steps forward?</a:t>
            </a:r>
          </a:p>
        </p:txBody>
      </p:sp>
      <p:sp>
        <p:nvSpPr>
          <p:cNvPr id="4" name="Arrow: Left 3">
            <a:extLst>
              <a:ext uri="{FF2B5EF4-FFF2-40B4-BE49-F238E27FC236}">
                <a16:creationId xmlns:a16="http://schemas.microsoft.com/office/drawing/2014/main" id="{0574E1FF-A3A3-4E70-A402-4B74846C9E8A}"/>
              </a:ext>
            </a:extLst>
          </p:cNvPr>
          <p:cNvSpPr/>
          <p:nvPr/>
        </p:nvSpPr>
        <p:spPr bwMode="auto">
          <a:xfrm>
            <a:off x="4267200" y="2057400"/>
            <a:ext cx="762000" cy="457200"/>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1343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45D1-13BA-47ED-AFED-589C87D96BC0}"/>
              </a:ext>
            </a:extLst>
          </p:cNvPr>
          <p:cNvSpPr>
            <a:spLocks noGrp="1"/>
          </p:cNvSpPr>
          <p:nvPr>
            <p:ph type="title"/>
          </p:nvPr>
        </p:nvSpPr>
        <p:spPr/>
        <p:txBody>
          <a:bodyPr/>
          <a:lstStyle/>
          <a:p>
            <a:r>
              <a:rPr lang="en-US" dirty="0"/>
              <a:t>4. Where is Aristo Failing?</a:t>
            </a:r>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2"/>
          <a:stretch>
            <a:fillRect/>
          </a:stretch>
        </p:blipFill>
        <p:spPr>
          <a:xfrm>
            <a:off x="5022551" y="2603154"/>
            <a:ext cx="1562251" cy="709987"/>
          </a:xfrm>
          <a:prstGeom prst="rect">
            <a:avLst/>
          </a:prstGeom>
          <a:ln>
            <a:solidFill>
              <a:schemeClr val="tx1"/>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1" name="Picture 2" descr="http://www.ceo.wa.edu.au/home/wattle/images/book_computer.jpg">
            <a:extLst>
              <a:ext uri="{FF2B5EF4-FFF2-40B4-BE49-F238E27FC236}">
                <a16:creationId xmlns:a16="http://schemas.microsoft.com/office/drawing/2014/main" id="{FC1EB786-7868-4E7D-ADED-C2BACBD0F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090082" y="4046718"/>
            <a:ext cx="1226701" cy="93542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7459" y="4011332"/>
            <a:ext cx="583388" cy="9708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gnifying glass">
            <a:extLst>
              <a:ext uri="{FF2B5EF4-FFF2-40B4-BE49-F238E27FC236}">
                <a16:creationId xmlns:a16="http://schemas.microsoft.com/office/drawing/2014/main" id="{40D30BDE-DDB4-4CD5-BC1A-6D814CB843D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b="7500"/>
          <a:stretch/>
        </p:blipFill>
        <p:spPr bwMode="auto">
          <a:xfrm>
            <a:off x="3316783" y="1680254"/>
            <a:ext cx="3886200" cy="4073782"/>
          </a:xfrm>
          <a:prstGeom prst="rect">
            <a:avLst/>
          </a:prstGeom>
          <a:noFill/>
          <a:extLst>
            <a:ext uri="{909E8E84-426E-40DD-AFC4-6F175D3DCCD1}">
              <a14:hiddenFill xmlns:a14="http://schemas.microsoft.com/office/drawing/2010/main">
                <a:solidFill>
                  <a:srgbClr val="FFFFFF"/>
                </a:solidFill>
              </a14:hiddenFill>
            </a:ext>
          </a:extLst>
        </p:spPr>
      </p:pic>
      <p:sp>
        <p:nvSpPr>
          <p:cNvPr id="17" name="Folded Corner 36">
            <a:extLst>
              <a:ext uri="{FF2B5EF4-FFF2-40B4-BE49-F238E27FC236}">
                <a16:creationId xmlns:a16="http://schemas.microsoft.com/office/drawing/2014/main" id="{F72909F7-80B7-4CF5-8AFF-5E2FEABF2934}"/>
              </a:ext>
            </a:extLst>
          </p:cNvPr>
          <p:cNvSpPr/>
          <p:nvPr/>
        </p:nvSpPr>
        <p:spPr bwMode="auto">
          <a:xfrm>
            <a:off x="685800" y="2628567"/>
            <a:ext cx="3123001" cy="592883"/>
          </a:xfrm>
          <a:prstGeom prst="foldedCorner">
            <a:avLst>
              <a:gd name="adj" fmla="val 3016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9" name="Rectangle 18">
            <a:extLst>
              <a:ext uri="{FF2B5EF4-FFF2-40B4-BE49-F238E27FC236}">
                <a16:creationId xmlns:a16="http://schemas.microsoft.com/office/drawing/2014/main" id="{A5DDD7A8-3817-4333-A9D9-4DB45A1560C4}"/>
              </a:ext>
            </a:extLst>
          </p:cNvPr>
          <p:cNvSpPr/>
          <p:nvPr/>
        </p:nvSpPr>
        <p:spPr>
          <a:xfrm>
            <a:off x="685800" y="2628568"/>
            <a:ext cx="3123000" cy="615553"/>
          </a:xfrm>
          <a:prstGeom prst="rect">
            <a:avLst/>
          </a:prstGeom>
        </p:spPr>
        <p:txBody>
          <a:bodyPr wrap="square">
            <a:spAutoFit/>
          </a:bodyPr>
          <a:lstStyle/>
          <a:p>
            <a:r>
              <a:rPr lang="en-US" sz="1600" b="0" dirty="0"/>
              <a:t>What part of a plant needs </a:t>
            </a:r>
            <a:r>
              <a:rPr lang="en-US" b="0" dirty="0"/>
              <a:t>sunlight</a:t>
            </a:r>
            <a:r>
              <a:rPr lang="en-US" sz="1600" b="0" dirty="0"/>
              <a:t> to do its job? (A) leaf…</a:t>
            </a:r>
            <a:endParaRPr lang="en-US" sz="1600" dirty="0"/>
          </a:p>
        </p:txBody>
      </p:sp>
    </p:spTree>
    <p:extLst>
      <p:ext uri="{BB962C8B-B14F-4D97-AF65-F5344CB8AC3E}">
        <p14:creationId xmlns:p14="http://schemas.microsoft.com/office/powerpoint/2010/main" val="323200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8A9B-6D21-499B-A4E4-F07B275E1AE5}"/>
              </a:ext>
            </a:extLst>
          </p:cNvPr>
          <p:cNvSpPr>
            <a:spLocks noGrp="1"/>
          </p:cNvSpPr>
          <p:nvPr>
            <p:ph type="title"/>
          </p:nvPr>
        </p:nvSpPr>
        <p:spPr/>
        <p:txBody>
          <a:bodyPr/>
          <a:lstStyle/>
          <a:p>
            <a:r>
              <a:rPr lang="en-US" dirty="0"/>
              <a:t>4. Where is Aristo failing?</a:t>
            </a:r>
          </a:p>
        </p:txBody>
      </p:sp>
      <p:sp>
        <p:nvSpPr>
          <p:cNvPr id="4" name="Content Placeholder 3">
            <a:extLst>
              <a:ext uri="{FF2B5EF4-FFF2-40B4-BE49-F238E27FC236}">
                <a16:creationId xmlns:a16="http://schemas.microsoft.com/office/drawing/2014/main" id="{85A1261B-A044-420A-8C17-1615A9172346}"/>
              </a:ext>
            </a:extLst>
          </p:cNvPr>
          <p:cNvSpPr>
            <a:spLocks noGrp="1"/>
          </p:cNvSpPr>
          <p:nvPr>
            <p:ph idx="1"/>
          </p:nvPr>
        </p:nvSpPr>
        <p:spPr>
          <a:xfrm>
            <a:off x="124910" y="670718"/>
            <a:ext cx="8382000" cy="5364163"/>
          </a:xfrm>
        </p:spPr>
        <p:txBody>
          <a:bodyPr/>
          <a:lstStyle/>
          <a:p>
            <a:r>
              <a:rPr lang="en-US" dirty="0"/>
              <a:t>Case study on 30 failures:</a:t>
            </a:r>
          </a:p>
        </p:txBody>
      </p:sp>
      <p:sp>
        <p:nvSpPr>
          <p:cNvPr id="3" name="TextBox 2">
            <a:extLst>
              <a:ext uri="{FF2B5EF4-FFF2-40B4-BE49-F238E27FC236}">
                <a16:creationId xmlns:a16="http://schemas.microsoft.com/office/drawing/2014/main" id="{78A46221-38D3-495C-A85F-D51441F3A43A}"/>
              </a:ext>
            </a:extLst>
          </p:cNvPr>
          <p:cNvSpPr txBox="1"/>
          <p:nvPr/>
        </p:nvSpPr>
        <p:spPr>
          <a:xfrm>
            <a:off x="4791258" y="1219200"/>
            <a:ext cx="3493264" cy="369332"/>
          </a:xfrm>
          <a:prstGeom prst="rect">
            <a:avLst/>
          </a:prstGeom>
          <a:noFill/>
        </p:spPr>
        <p:txBody>
          <a:bodyPr wrap="none" rtlCol="0">
            <a:spAutoFit/>
          </a:bodyPr>
          <a:lstStyle/>
          <a:p>
            <a:pPr algn="l"/>
            <a:r>
              <a:rPr lang="en-US" b="0" dirty="0"/>
              <a:t>Good support for correct answer</a:t>
            </a:r>
          </a:p>
        </p:txBody>
      </p:sp>
      <p:sp>
        <p:nvSpPr>
          <p:cNvPr id="6" name="TextBox 5">
            <a:extLst>
              <a:ext uri="{FF2B5EF4-FFF2-40B4-BE49-F238E27FC236}">
                <a16:creationId xmlns:a16="http://schemas.microsoft.com/office/drawing/2014/main" id="{38876AA6-72A9-4F35-B897-07C75F28788A}"/>
              </a:ext>
            </a:extLst>
          </p:cNvPr>
          <p:cNvSpPr txBox="1"/>
          <p:nvPr/>
        </p:nvSpPr>
        <p:spPr>
          <a:xfrm>
            <a:off x="5334000" y="1738770"/>
            <a:ext cx="3672800" cy="369332"/>
          </a:xfrm>
          <a:prstGeom prst="rect">
            <a:avLst/>
          </a:prstGeom>
          <a:noFill/>
        </p:spPr>
        <p:txBody>
          <a:bodyPr wrap="none" rtlCol="0">
            <a:spAutoFit/>
          </a:bodyPr>
          <a:lstStyle/>
          <a:p>
            <a:pPr algn="l"/>
            <a:r>
              <a:rPr lang="en-US" b="0" dirty="0"/>
              <a:t>Good support for </a:t>
            </a:r>
            <a:r>
              <a:rPr lang="en-US" i="1" dirty="0"/>
              <a:t>in</a:t>
            </a:r>
            <a:r>
              <a:rPr lang="en-US" b="0" dirty="0"/>
              <a:t>correct answer</a:t>
            </a:r>
          </a:p>
        </p:txBody>
      </p:sp>
      <p:sp>
        <p:nvSpPr>
          <p:cNvPr id="7" name="TextBox 6">
            <a:extLst>
              <a:ext uri="{FF2B5EF4-FFF2-40B4-BE49-F238E27FC236}">
                <a16:creationId xmlns:a16="http://schemas.microsoft.com/office/drawing/2014/main" id="{DBF9CB0B-3982-4FAB-8093-697E6531584C}"/>
              </a:ext>
            </a:extLst>
          </p:cNvPr>
          <p:cNvSpPr txBox="1"/>
          <p:nvPr/>
        </p:nvSpPr>
        <p:spPr>
          <a:xfrm>
            <a:off x="5531869" y="3352800"/>
            <a:ext cx="1890261" cy="369332"/>
          </a:xfrm>
          <a:prstGeom prst="rect">
            <a:avLst/>
          </a:prstGeom>
          <a:noFill/>
        </p:spPr>
        <p:txBody>
          <a:bodyPr wrap="none" rtlCol="0">
            <a:spAutoFit/>
          </a:bodyPr>
          <a:lstStyle/>
          <a:p>
            <a:pPr algn="l"/>
            <a:r>
              <a:rPr lang="en-US" b="0" dirty="0"/>
              <a:t>No good support</a:t>
            </a:r>
          </a:p>
        </p:txBody>
      </p:sp>
      <p:sp>
        <p:nvSpPr>
          <p:cNvPr id="8" name="TextBox 7">
            <a:extLst>
              <a:ext uri="{FF2B5EF4-FFF2-40B4-BE49-F238E27FC236}">
                <a16:creationId xmlns:a16="http://schemas.microsoft.com/office/drawing/2014/main" id="{E660F4ED-57AE-47B3-B141-4D3097ED146B}"/>
              </a:ext>
            </a:extLst>
          </p:cNvPr>
          <p:cNvSpPr txBox="1"/>
          <p:nvPr/>
        </p:nvSpPr>
        <p:spPr>
          <a:xfrm>
            <a:off x="111023" y="1588532"/>
            <a:ext cx="2736647" cy="646331"/>
          </a:xfrm>
          <a:prstGeom prst="rect">
            <a:avLst/>
          </a:prstGeom>
          <a:noFill/>
        </p:spPr>
        <p:txBody>
          <a:bodyPr wrap="none" rtlCol="0">
            <a:spAutoFit/>
          </a:bodyPr>
          <a:lstStyle/>
          <a:p>
            <a:pPr algn="l"/>
            <a:r>
              <a:rPr lang="en-US" b="0" dirty="0"/>
              <a:t>Reading Comprehension</a:t>
            </a:r>
          </a:p>
          <a:p>
            <a:pPr algn="l"/>
            <a:r>
              <a:rPr lang="en-US" b="0" dirty="0"/>
              <a:t>(IR won’t help)</a:t>
            </a:r>
          </a:p>
        </p:txBody>
      </p:sp>
      <p:pic>
        <p:nvPicPr>
          <p:cNvPr id="9218" name="Picture 2">
            <a:extLst>
              <a:ext uri="{FF2B5EF4-FFF2-40B4-BE49-F238E27FC236}">
                <a16:creationId xmlns:a16="http://schemas.microsoft.com/office/drawing/2014/main" id="{AA8A3202-8B3B-4FD5-ADD9-ACED1116168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590" y="1220986"/>
            <a:ext cx="5911703" cy="365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388B-9814-4652-872D-5D87201E4BE3}"/>
              </a:ext>
            </a:extLst>
          </p:cNvPr>
          <p:cNvSpPr>
            <a:spLocks noGrp="1"/>
          </p:cNvSpPr>
          <p:nvPr>
            <p:ph type="title"/>
          </p:nvPr>
        </p:nvSpPr>
        <p:spPr/>
        <p:txBody>
          <a:bodyPr/>
          <a:lstStyle/>
          <a:p>
            <a:r>
              <a:rPr lang="en-US" dirty="0"/>
              <a:t>1. Good support for the correct answer (13%)</a:t>
            </a:r>
          </a:p>
        </p:txBody>
      </p:sp>
      <p:sp>
        <p:nvSpPr>
          <p:cNvPr id="3" name="Rectangle: Folded Corner 2">
            <a:extLst>
              <a:ext uri="{FF2B5EF4-FFF2-40B4-BE49-F238E27FC236}">
                <a16:creationId xmlns:a16="http://schemas.microsoft.com/office/drawing/2014/main" id="{3C6B41C5-16AA-4998-82C8-974F15518962}"/>
              </a:ext>
            </a:extLst>
          </p:cNvPr>
          <p:cNvSpPr/>
          <p:nvPr/>
        </p:nvSpPr>
        <p:spPr bwMode="auto">
          <a:xfrm>
            <a:off x="152400" y="990600"/>
            <a:ext cx="8638090" cy="754450"/>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6B74E2EB-7840-4640-A15C-2576EAC45EF2}"/>
              </a:ext>
            </a:extLst>
          </p:cNvPr>
          <p:cNvSpPr txBox="1"/>
          <p:nvPr/>
        </p:nvSpPr>
        <p:spPr>
          <a:xfrm>
            <a:off x="167016" y="1046923"/>
            <a:ext cx="8763000" cy="646331"/>
          </a:xfrm>
          <a:prstGeom prst="rect">
            <a:avLst/>
          </a:prstGeom>
          <a:noFill/>
        </p:spPr>
        <p:txBody>
          <a:bodyPr wrap="square" rtlCol="0">
            <a:spAutoFit/>
          </a:bodyPr>
          <a:lstStyle/>
          <a:p>
            <a:r>
              <a:rPr lang="en-US" b="0" dirty="0"/>
              <a:t>Which is the best unit to measure distances between Earth and other solar systems in the universe? (A) miles (B) kilometers </a:t>
            </a:r>
            <a:r>
              <a:rPr lang="en-US" dirty="0">
                <a:solidFill>
                  <a:srgbClr val="00B050"/>
                </a:solidFill>
              </a:rPr>
              <a:t>(C) light years </a:t>
            </a:r>
            <a:r>
              <a:rPr lang="en-US" dirty="0">
                <a:solidFill>
                  <a:srgbClr val="FF0000"/>
                </a:solidFill>
              </a:rPr>
              <a:t>(D) astronomical units</a:t>
            </a:r>
          </a:p>
        </p:txBody>
      </p:sp>
      <p:sp>
        <p:nvSpPr>
          <p:cNvPr id="5" name="TextBox 4">
            <a:extLst>
              <a:ext uri="{FF2B5EF4-FFF2-40B4-BE49-F238E27FC236}">
                <a16:creationId xmlns:a16="http://schemas.microsoft.com/office/drawing/2014/main" id="{A49BCB6F-4D11-4D32-91FF-0742CDB1B73A}"/>
              </a:ext>
            </a:extLst>
          </p:cNvPr>
          <p:cNvSpPr txBox="1"/>
          <p:nvPr/>
        </p:nvSpPr>
        <p:spPr>
          <a:xfrm>
            <a:off x="152400" y="2258573"/>
            <a:ext cx="8020144" cy="369332"/>
          </a:xfrm>
          <a:prstGeom prst="rect">
            <a:avLst/>
          </a:prstGeom>
          <a:noFill/>
        </p:spPr>
        <p:txBody>
          <a:bodyPr wrap="none" rtlCol="0">
            <a:spAutoFit/>
          </a:bodyPr>
          <a:lstStyle/>
          <a:p>
            <a:r>
              <a:rPr lang="en-US" b="0" i="1" dirty="0"/>
              <a:t>In general, distances in the solar system are measured in </a:t>
            </a:r>
            <a:r>
              <a:rPr lang="en-US" b="0" i="1" dirty="0">
                <a:solidFill>
                  <a:srgbClr val="FF0000"/>
                </a:solidFill>
              </a:rPr>
              <a:t>astronomical units. </a:t>
            </a:r>
          </a:p>
        </p:txBody>
      </p:sp>
      <p:sp>
        <p:nvSpPr>
          <p:cNvPr id="6" name="TextBox 5">
            <a:extLst>
              <a:ext uri="{FF2B5EF4-FFF2-40B4-BE49-F238E27FC236}">
                <a16:creationId xmlns:a16="http://schemas.microsoft.com/office/drawing/2014/main" id="{F70A85A5-7F23-495E-8793-8626799CB072}"/>
              </a:ext>
            </a:extLst>
          </p:cNvPr>
          <p:cNvSpPr txBox="1"/>
          <p:nvPr/>
        </p:nvSpPr>
        <p:spPr>
          <a:xfrm>
            <a:off x="152400" y="2743223"/>
            <a:ext cx="8520281" cy="369332"/>
          </a:xfrm>
          <a:prstGeom prst="rect">
            <a:avLst/>
          </a:prstGeom>
          <a:noFill/>
        </p:spPr>
        <p:txBody>
          <a:bodyPr wrap="none" rtlCol="0">
            <a:spAutoFit/>
          </a:bodyPr>
          <a:lstStyle/>
          <a:p>
            <a:r>
              <a:rPr lang="en-US" b="0" i="1" dirty="0"/>
              <a:t>Distances between Earth and the stars are often measured in terms of </a:t>
            </a:r>
            <a:r>
              <a:rPr lang="en-US" b="0" i="1" dirty="0">
                <a:solidFill>
                  <a:srgbClr val="FF0000"/>
                </a:solidFill>
              </a:rPr>
              <a:t>light-years.</a:t>
            </a:r>
          </a:p>
        </p:txBody>
      </p:sp>
      <p:pic>
        <p:nvPicPr>
          <p:cNvPr id="9" name="Picture 2" descr="http://1.bp.blogspot.com/-mZ4t4b_FhxM/UuDBzSGQk7I/AAAAAAAACxE/L3XfTOV1O3k/s1600/skotan_Thumbs_up_smiley.png">
            <a:extLst>
              <a:ext uri="{FF2B5EF4-FFF2-40B4-BE49-F238E27FC236}">
                <a16:creationId xmlns:a16="http://schemas.microsoft.com/office/drawing/2014/main" id="{A5B9D620-1584-47A4-A574-8A28AEEC9C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3225" y="2627905"/>
            <a:ext cx="434208" cy="43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5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388B-9814-4652-872D-5D87201E4BE3}"/>
              </a:ext>
            </a:extLst>
          </p:cNvPr>
          <p:cNvSpPr>
            <a:spLocks noGrp="1"/>
          </p:cNvSpPr>
          <p:nvPr>
            <p:ph type="title"/>
          </p:nvPr>
        </p:nvSpPr>
        <p:spPr/>
        <p:txBody>
          <a:bodyPr/>
          <a:lstStyle/>
          <a:p>
            <a:r>
              <a:rPr lang="en-US" dirty="0"/>
              <a:t>2. Good support for the </a:t>
            </a:r>
            <a:r>
              <a:rPr lang="en-US" b="1" i="1" u="sng" dirty="0"/>
              <a:t>in</a:t>
            </a:r>
            <a:r>
              <a:rPr lang="en-US" dirty="0"/>
              <a:t>correct answer (3%)</a:t>
            </a:r>
          </a:p>
        </p:txBody>
      </p:sp>
      <p:sp>
        <p:nvSpPr>
          <p:cNvPr id="3" name="Rectangle: Folded Corner 2">
            <a:extLst>
              <a:ext uri="{FF2B5EF4-FFF2-40B4-BE49-F238E27FC236}">
                <a16:creationId xmlns:a16="http://schemas.microsoft.com/office/drawing/2014/main" id="{3C6B41C5-16AA-4998-82C8-974F15518962}"/>
              </a:ext>
            </a:extLst>
          </p:cNvPr>
          <p:cNvSpPr/>
          <p:nvPr/>
        </p:nvSpPr>
        <p:spPr bwMode="auto">
          <a:xfrm>
            <a:off x="152400" y="990600"/>
            <a:ext cx="7239000" cy="754450"/>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6B74E2EB-7840-4640-A15C-2576EAC45EF2}"/>
              </a:ext>
            </a:extLst>
          </p:cNvPr>
          <p:cNvSpPr txBox="1"/>
          <p:nvPr/>
        </p:nvSpPr>
        <p:spPr>
          <a:xfrm>
            <a:off x="167016" y="1046923"/>
            <a:ext cx="7452984" cy="646331"/>
          </a:xfrm>
          <a:prstGeom prst="rect">
            <a:avLst/>
          </a:prstGeom>
          <a:noFill/>
        </p:spPr>
        <p:txBody>
          <a:bodyPr wrap="square" rtlCol="0">
            <a:spAutoFit/>
          </a:bodyPr>
          <a:lstStyle/>
          <a:p>
            <a:r>
              <a:rPr lang="en-US" b="0" dirty="0"/>
              <a:t>Which of these objects will most likely float in water? (A) glass marble (B) steel ball </a:t>
            </a:r>
            <a:r>
              <a:rPr lang="en-US" dirty="0">
                <a:solidFill>
                  <a:srgbClr val="FF0000"/>
                </a:solidFill>
              </a:rPr>
              <a:t>(C) hard rubber ball </a:t>
            </a:r>
            <a:r>
              <a:rPr lang="en-US" dirty="0">
                <a:solidFill>
                  <a:srgbClr val="00B050"/>
                </a:solidFill>
              </a:rPr>
              <a:t>(D) table tennis ball</a:t>
            </a:r>
          </a:p>
        </p:txBody>
      </p:sp>
      <p:sp>
        <p:nvSpPr>
          <p:cNvPr id="6" name="TextBox 5">
            <a:extLst>
              <a:ext uri="{FF2B5EF4-FFF2-40B4-BE49-F238E27FC236}">
                <a16:creationId xmlns:a16="http://schemas.microsoft.com/office/drawing/2014/main" id="{F70A85A5-7F23-495E-8793-8626799CB072}"/>
              </a:ext>
            </a:extLst>
          </p:cNvPr>
          <p:cNvSpPr txBox="1"/>
          <p:nvPr/>
        </p:nvSpPr>
        <p:spPr>
          <a:xfrm>
            <a:off x="190500" y="2362200"/>
            <a:ext cx="8763000" cy="923330"/>
          </a:xfrm>
          <a:prstGeom prst="rect">
            <a:avLst/>
          </a:prstGeom>
          <a:noFill/>
        </p:spPr>
        <p:txBody>
          <a:bodyPr wrap="square" rtlCol="0">
            <a:spAutoFit/>
          </a:bodyPr>
          <a:lstStyle/>
          <a:p>
            <a:pPr marL="285750" indent="-285750">
              <a:buFont typeface="Arial" panose="020B0604020202020204" pitchFamily="34" charset="0"/>
              <a:buChar char="•"/>
            </a:pPr>
            <a:r>
              <a:rPr lang="en-US" b="0" i="1" dirty="0"/>
              <a:t>I remember it had like a </a:t>
            </a:r>
            <a:r>
              <a:rPr lang="en-US" i="1" dirty="0">
                <a:solidFill>
                  <a:srgbClr val="FF0000"/>
                </a:solidFill>
              </a:rPr>
              <a:t>rubber ball </a:t>
            </a:r>
            <a:r>
              <a:rPr lang="en-US" b="0" i="1" dirty="0"/>
              <a:t>in it, which would maybe </a:t>
            </a:r>
            <a:r>
              <a:rPr lang="en-US" i="1" dirty="0">
                <a:solidFill>
                  <a:srgbClr val="FF0000"/>
                </a:solidFill>
              </a:rPr>
              <a:t>float up</a:t>
            </a:r>
            <a:r>
              <a:rPr lang="en-US" b="0" i="1" dirty="0"/>
              <a:t>…</a:t>
            </a:r>
          </a:p>
          <a:p>
            <a:pPr marL="285750" indent="-285750">
              <a:buFont typeface="Arial" panose="020B0604020202020204" pitchFamily="34" charset="0"/>
              <a:buChar char="•"/>
            </a:pPr>
            <a:r>
              <a:rPr lang="en-US" b="0" i="1" dirty="0"/>
              <a:t>We played soccer with a giant </a:t>
            </a:r>
            <a:r>
              <a:rPr lang="en-US" i="1" dirty="0">
                <a:solidFill>
                  <a:srgbClr val="FF0000"/>
                </a:solidFill>
              </a:rPr>
              <a:t>rubber ball that floated </a:t>
            </a:r>
            <a:r>
              <a:rPr lang="en-US" b="0" i="1" dirty="0"/>
              <a:t>like a balloon.</a:t>
            </a:r>
          </a:p>
          <a:p>
            <a:pPr marL="285750" indent="-285750">
              <a:buFont typeface="Arial" panose="020B0604020202020204" pitchFamily="34" charset="0"/>
              <a:buChar char="•"/>
            </a:pPr>
            <a:r>
              <a:rPr lang="en-US" i="1" dirty="0">
                <a:solidFill>
                  <a:srgbClr val="FF0000"/>
                </a:solidFill>
              </a:rPr>
              <a:t>Rubber toys floated </a:t>
            </a:r>
            <a:r>
              <a:rPr lang="en-US" b="0" i="1" dirty="0"/>
              <a:t>on the water.</a:t>
            </a:r>
          </a:p>
        </p:txBody>
      </p:sp>
      <p:pic>
        <p:nvPicPr>
          <p:cNvPr id="3074" name="Picture 2" descr="Image result for table tennis ball">
            <a:extLst>
              <a:ext uri="{FF2B5EF4-FFF2-40B4-BE49-F238E27FC236}">
                <a16:creationId xmlns:a16="http://schemas.microsoft.com/office/drawing/2014/main" id="{8EEBDBCA-D1FC-4465-9747-C1D5A9B69A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825" y="75822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5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388B-9814-4652-872D-5D87201E4BE3}"/>
              </a:ext>
            </a:extLst>
          </p:cNvPr>
          <p:cNvSpPr>
            <a:spLocks noGrp="1"/>
          </p:cNvSpPr>
          <p:nvPr>
            <p:ph type="title"/>
          </p:nvPr>
        </p:nvSpPr>
        <p:spPr/>
        <p:txBody>
          <a:bodyPr/>
          <a:lstStyle/>
          <a:p>
            <a:r>
              <a:rPr lang="en-US" dirty="0"/>
              <a:t>3. No good support for the correct answer (57%)</a:t>
            </a:r>
          </a:p>
        </p:txBody>
      </p:sp>
      <p:sp>
        <p:nvSpPr>
          <p:cNvPr id="11" name="Rectangle: Folded Corner 10">
            <a:extLst>
              <a:ext uri="{FF2B5EF4-FFF2-40B4-BE49-F238E27FC236}">
                <a16:creationId xmlns:a16="http://schemas.microsoft.com/office/drawing/2014/main" id="{00A77C22-BB2A-48D7-9285-0BDD51D36324}"/>
              </a:ext>
            </a:extLst>
          </p:cNvPr>
          <p:cNvSpPr/>
          <p:nvPr/>
        </p:nvSpPr>
        <p:spPr bwMode="auto">
          <a:xfrm>
            <a:off x="681212" y="3664334"/>
            <a:ext cx="7830552" cy="923329"/>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65CBF7B0-5B97-4E00-B26B-48B4305F4D66}"/>
              </a:ext>
            </a:extLst>
          </p:cNvPr>
          <p:cNvSpPr txBox="1"/>
          <p:nvPr/>
        </p:nvSpPr>
        <p:spPr>
          <a:xfrm>
            <a:off x="685800" y="3675492"/>
            <a:ext cx="7815937" cy="923330"/>
          </a:xfrm>
          <a:prstGeom prst="rect">
            <a:avLst/>
          </a:prstGeom>
          <a:noFill/>
        </p:spPr>
        <p:txBody>
          <a:bodyPr wrap="square" rtlCol="0">
            <a:spAutoFit/>
          </a:bodyPr>
          <a:lstStyle/>
          <a:p>
            <a:r>
              <a:rPr lang="en-US" b="0" dirty="0"/>
              <a:t>How are the particles in a block of iron affected when the block is melted? </a:t>
            </a:r>
            <a:r>
              <a:rPr lang="en-US" dirty="0">
                <a:solidFill>
                  <a:srgbClr val="FF0000"/>
                </a:solidFill>
              </a:rPr>
              <a:t>(A) The particles gain mass</a:t>
            </a:r>
            <a:r>
              <a:rPr lang="en-US" b="0" dirty="0"/>
              <a:t>. (B) The particles contain less energy. </a:t>
            </a:r>
            <a:r>
              <a:rPr lang="en-US" dirty="0">
                <a:solidFill>
                  <a:srgbClr val="00B050"/>
                </a:solidFill>
              </a:rPr>
              <a:t>(C) The particles move more rapidly. </a:t>
            </a:r>
            <a:r>
              <a:rPr lang="en-US" b="0" dirty="0"/>
              <a:t>(D) The particles increase in volume.</a:t>
            </a:r>
          </a:p>
        </p:txBody>
      </p:sp>
      <p:sp>
        <p:nvSpPr>
          <p:cNvPr id="5" name="TextBox 4">
            <a:extLst>
              <a:ext uri="{FF2B5EF4-FFF2-40B4-BE49-F238E27FC236}">
                <a16:creationId xmlns:a16="http://schemas.microsoft.com/office/drawing/2014/main" id="{1BC7D64E-4001-4A5B-855F-F6362F434252}"/>
              </a:ext>
            </a:extLst>
          </p:cNvPr>
          <p:cNvSpPr txBox="1"/>
          <p:nvPr/>
        </p:nvSpPr>
        <p:spPr>
          <a:xfrm>
            <a:off x="914400" y="4775163"/>
            <a:ext cx="4153701" cy="369332"/>
          </a:xfrm>
          <a:prstGeom prst="rect">
            <a:avLst/>
          </a:prstGeom>
          <a:noFill/>
        </p:spPr>
        <p:txBody>
          <a:bodyPr wrap="none" rtlCol="0">
            <a:spAutoFit/>
          </a:bodyPr>
          <a:lstStyle/>
          <a:p>
            <a:pPr marL="285750" indent="-285750" algn="l">
              <a:buFont typeface="Arial" panose="020B0604020202020204" pitchFamily="34" charset="0"/>
              <a:buChar char="•"/>
            </a:pPr>
            <a:r>
              <a:rPr lang="en-US" b="0" dirty="0"/>
              <a:t>No good single supporting sentence</a:t>
            </a:r>
          </a:p>
        </p:txBody>
      </p:sp>
      <p:sp>
        <p:nvSpPr>
          <p:cNvPr id="17" name="Rectangle: Folded Corner 16">
            <a:extLst>
              <a:ext uri="{FF2B5EF4-FFF2-40B4-BE49-F238E27FC236}">
                <a16:creationId xmlns:a16="http://schemas.microsoft.com/office/drawing/2014/main" id="{21B7D577-2309-4EAF-AAB6-79D4566F8876}"/>
              </a:ext>
            </a:extLst>
          </p:cNvPr>
          <p:cNvSpPr/>
          <p:nvPr/>
        </p:nvSpPr>
        <p:spPr bwMode="auto">
          <a:xfrm>
            <a:off x="677471" y="1047691"/>
            <a:ext cx="7777836" cy="1180376"/>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52961B49-1E71-4AB7-A9D1-F0278DE6D25D}"/>
              </a:ext>
            </a:extLst>
          </p:cNvPr>
          <p:cNvSpPr txBox="1"/>
          <p:nvPr/>
        </p:nvSpPr>
        <p:spPr>
          <a:xfrm>
            <a:off x="685800" y="1058850"/>
            <a:ext cx="7620847" cy="1200329"/>
          </a:xfrm>
          <a:prstGeom prst="rect">
            <a:avLst/>
          </a:prstGeom>
          <a:noFill/>
        </p:spPr>
        <p:txBody>
          <a:bodyPr wrap="square" rtlCol="0">
            <a:spAutoFit/>
          </a:bodyPr>
          <a:lstStyle/>
          <a:p>
            <a:r>
              <a:rPr lang="en-US" b="0" dirty="0"/>
              <a:t>Although they belong to the same family, an eagle and a pelican are different. What is one difference between them? (A) their preference for eating fish (B) their ability to fly </a:t>
            </a:r>
            <a:r>
              <a:rPr lang="en-US" dirty="0">
                <a:solidFill>
                  <a:srgbClr val="FF0000"/>
                </a:solidFill>
              </a:rPr>
              <a:t>(C) their method of reproduction </a:t>
            </a:r>
            <a:r>
              <a:rPr lang="en-US" dirty="0">
                <a:solidFill>
                  <a:srgbClr val="00B050"/>
                </a:solidFill>
              </a:rPr>
              <a:t>(D) their method of catching food</a:t>
            </a:r>
          </a:p>
        </p:txBody>
      </p:sp>
      <p:sp>
        <p:nvSpPr>
          <p:cNvPr id="19" name="TextBox 18">
            <a:extLst>
              <a:ext uri="{FF2B5EF4-FFF2-40B4-BE49-F238E27FC236}">
                <a16:creationId xmlns:a16="http://schemas.microsoft.com/office/drawing/2014/main" id="{A0948A89-973C-424D-8EB0-809B6D720A51}"/>
              </a:ext>
            </a:extLst>
          </p:cNvPr>
          <p:cNvSpPr txBox="1"/>
          <p:nvPr/>
        </p:nvSpPr>
        <p:spPr>
          <a:xfrm>
            <a:off x="880179" y="2397242"/>
            <a:ext cx="3512500" cy="369332"/>
          </a:xfrm>
          <a:prstGeom prst="rect">
            <a:avLst/>
          </a:prstGeom>
          <a:noFill/>
        </p:spPr>
        <p:txBody>
          <a:bodyPr wrap="none" rtlCol="0">
            <a:spAutoFit/>
          </a:bodyPr>
          <a:lstStyle/>
          <a:p>
            <a:pPr marL="285750" indent="-285750" algn="l">
              <a:buFont typeface="Arial" panose="020B0604020202020204" pitchFamily="34" charset="0"/>
              <a:buChar char="•"/>
            </a:pPr>
            <a:r>
              <a:rPr lang="en-US" b="0" dirty="0"/>
              <a:t>Need question decomposition</a:t>
            </a:r>
          </a:p>
        </p:txBody>
      </p:sp>
    </p:spTree>
    <p:extLst>
      <p:ext uri="{BB962C8B-B14F-4D97-AF65-F5344CB8AC3E}">
        <p14:creationId xmlns:p14="http://schemas.microsoft.com/office/powerpoint/2010/main" val="971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DD4F-D900-41E7-84A7-9B74143E3354}"/>
              </a:ext>
            </a:extLst>
          </p:cNvPr>
          <p:cNvSpPr>
            <a:spLocks noGrp="1"/>
          </p:cNvSpPr>
          <p:nvPr>
            <p:ph type="title"/>
          </p:nvPr>
        </p:nvSpPr>
        <p:spPr/>
        <p:txBody>
          <a:bodyPr/>
          <a:lstStyle/>
          <a:p>
            <a:r>
              <a:rPr lang="en-US" dirty="0"/>
              <a:t>3. No good support for the correct answer (57%)</a:t>
            </a:r>
          </a:p>
        </p:txBody>
      </p:sp>
      <p:sp>
        <p:nvSpPr>
          <p:cNvPr id="3" name="Rectangle: Folded Corner 2">
            <a:extLst>
              <a:ext uri="{FF2B5EF4-FFF2-40B4-BE49-F238E27FC236}">
                <a16:creationId xmlns:a16="http://schemas.microsoft.com/office/drawing/2014/main" id="{23341670-A885-4F3B-A561-C55F545C279B}"/>
              </a:ext>
            </a:extLst>
          </p:cNvPr>
          <p:cNvSpPr/>
          <p:nvPr/>
        </p:nvSpPr>
        <p:spPr bwMode="auto">
          <a:xfrm>
            <a:off x="392772" y="4370343"/>
            <a:ext cx="7810499" cy="754450"/>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E8C2D308-3B05-440A-9726-29612703D14E}"/>
              </a:ext>
            </a:extLst>
          </p:cNvPr>
          <p:cNvSpPr txBox="1"/>
          <p:nvPr/>
        </p:nvSpPr>
        <p:spPr>
          <a:xfrm>
            <a:off x="407389" y="4426666"/>
            <a:ext cx="7452984" cy="646331"/>
          </a:xfrm>
          <a:prstGeom prst="rect">
            <a:avLst/>
          </a:prstGeom>
          <a:noFill/>
        </p:spPr>
        <p:txBody>
          <a:bodyPr wrap="square" rtlCol="0">
            <a:spAutoFit/>
          </a:bodyPr>
          <a:lstStyle/>
          <a:p>
            <a:r>
              <a:rPr lang="en-US" b="0" dirty="0"/>
              <a:t>Which geologic structure will most likely take the longest time to form? (A) a fault (B) a sinkhole </a:t>
            </a:r>
            <a:r>
              <a:rPr lang="en-US" dirty="0">
                <a:solidFill>
                  <a:srgbClr val="FF0000"/>
                </a:solidFill>
              </a:rPr>
              <a:t>(C) a river meander </a:t>
            </a:r>
            <a:r>
              <a:rPr lang="en-US" dirty="0">
                <a:solidFill>
                  <a:srgbClr val="00B050"/>
                </a:solidFill>
              </a:rPr>
              <a:t>(D) a mountain range</a:t>
            </a:r>
          </a:p>
        </p:txBody>
      </p:sp>
      <p:sp>
        <p:nvSpPr>
          <p:cNvPr id="5" name="Rectangle: Folded Corner 4">
            <a:extLst>
              <a:ext uri="{FF2B5EF4-FFF2-40B4-BE49-F238E27FC236}">
                <a16:creationId xmlns:a16="http://schemas.microsoft.com/office/drawing/2014/main" id="{5F592D79-8192-486D-B88F-0A85A3291BA2}"/>
              </a:ext>
            </a:extLst>
          </p:cNvPr>
          <p:cNvSpPr/>
          <p:nvPr/>
        </p:nvSpPr>
        <p:spPr bwMode="auto">
          <a:xfrm>
            <a:off x="412825" y="1239176"/>
            <a:ext cx="7800472" cy="895486"/>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18E1853F-A9F3-419B-A745-161D1DA1876F}"/>
              </a:ext>
            </a:extLst>
          </p:cNvPr>
          <p:cNvSpPr txBox="1"/>
          <p:nvPr/>
        </p:nvSpPr>
        <p:spPr>
          <a:xfrm>
            <a:off x="392772" y="1211332"/>
            <a:ext cx="7452984" cy="923330"/>
          </a:xfrm>
          <a:prstGeom prst="rect">
            <a:avLst/>
          </a:prstGeom>
          <a:noFill/>
        </p:spPr>
        <p:txBody>
          <a:bodyPr wrap="square" rtlCol="0">
            <a:spAutoFit/>
          </a:bodyPr>
          <a:lstStyle/>
          <a:p>
            <a:r>
              <a:rPr lang="en-US" b="0" dirty="0"/>
              <a:t>Which characteristic applies to animals in only one of these taxonomic groups: reptiles, mammals, birds, amphibians, or fishes? </a:t>
            </a:r>
            <a:r>
              <a:rPr lang="en-US" b="0" u="sng" dirty="0"/>
              <a:t>(</a:t>
            </a:r>
            <a:r>
              <a:rPr lang="en-US" dirty="0">
                <a:solidFill>
                  <a:srgbClr val="00B050"/>
                </a:solidFill>
              </a:rPr>
              <a:t>A) have hair </a:t>
            </a:r>
            <a:r>
              <a:rPr lang="en-US" dirty="0">
                <a:solidFill>
                  <a:srgbClr val="FF0000"/>
                </a:solidFill>
              </a:rPr>
              <a:t>(B) lay eggs </a:t>
            </a:r>
            <a:r>
              <a:rPr lang="en-US" b="0" dirty="0"/>
              <a:t>(C) have webbed feet (D) breathe with gills</a:t>
            </a:r>
            <a:endParaRPr lang="en-US" dirty="0">
              <a:solidFill>
                <a:srgbClr val="00B050"/>
              </a:solidFill>
            </a:endParaRPr>
          </a:p>
        </p:txBody>
      </p:sp>
      <p:sp>
        <p:nvSpPr>
          <p:cNvPr id="7" name="Content Placeholder 8">
            <a:extLst>
              <a:ext uri="{FF2B5EF4-FFF2-40B4-BE49-F238E27FC236}">
                <a16:creationId xmlns:a16="http://schemas.microsoft.com/office/drawing/2014/main" id="{E2ADD7B0-9659-4930-BFDD-8A35F4DD61F6}"/>
              </a:ext>
            </a:extLst>
          </p:cNvPr>
          <p:cNvSpPr txBox="1">
            <a:spLocks/>
          </p:cNvSpPr>
          <p:nvPr/>
        </p:nvSpPr>
        <p:spPr bwMode="auto">
          <a:xfrm>
            <a:off x="420452" y="2386818"/>
            <a:ext cx="8382000" cy="5872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Boolean reasoning</a:t>
            </a:r>
          </a:p>
        </p:txBody>
      </p:sp>
      <p:sp>
        <p:nvSpPr>
          <p:cNvPr id="8" name="Content Placeholder 8">
            <a:extLst>
              <a:ext uri="{FF2B5EF4-FFF2-40B4-BE49-F238E27FC236}">
                <a16:creationId xmlns:a16="http://schemas.microsoft.com/office/drawing/2014/main" id="{0E1B6FCF-73EA-4184-84B8-1521B7B0EADD}"/>
              </a:ext>
            </a:extLst>
          </p:cNvPr>
          <p:cNvSpPr txBox="1">
            <a:spLocks/>
          </p:cNvSpPr>
          <p:nvPr/>
        </p:nvSpPr>
        <p:spPr bwMode="auto">
          <a:xfrm>
            <a:off x="420452" y="5325182"/>
            <a:ext cx="8382000" cy="5872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Cross-option comparative</a:t>
            </a:r>
          </a:p>
        </p:txBody>
      </p:sp>
    </p:spTree>
    <p:extLst>
      <p:ext uri="{BB962C8B-B14F-4D97-AF65-F5344CB8AC3E}">
        <p14:creationId xmlns:p14="http://schemas.microsoft.com/office/powerpoint/2010/main" val="417640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6A4A3B-41DE-490E-9C29-D2AD64664BE0}"/>
              </a:ext>
            </a:extLst>
          </p:cNvPr>
          <p:cNvSpPr>
            <a:spLocks noGrp="1"/>
          </p:cNvSpPr>
          <p:nvPr>
            <p:ph type="title"/>
          </p:nvPr>
        </p:nvSpPr>
        <p:spPr/>
        <p:txBody>
          <a:bodyPr/>
          <a:lstStyle/>
          <a:p>
            <a:r>
              <a:rPr lang="en-US" dirty="0"/>
              <a:t>4. Reading Comprehension (27%)</a:t>
            </a:r>
          </a:p>
        </p:txBody>
      </p:sp>
      <p:sp>
        <p:nvSpPr>
          <p:cNvPr id="3" name="Rectangle: Folded Corner 2">
            <a:extLst>
              <a:ext uri="{FF2B5EF4-FFF2-40B4-BE49-F238E27FC236}">
                <a16:creationId xmlns:a16="http://schemas.microsoft.com/office/drawing/2014/main" id="{88AFEF40-70AE-4455-9D25-12B57CAC0B8A}"/>
              </a:ext>
            </a:extLst>
          </p:cNvPr>
          <p:cNvSpPr/>
          <p:nvPr/>
        </p:nvSpPr>
        <p:spPr bwMode="auto">
          <a:xfrm>
            <a:off x="376412" y="1360442"/>
            <a:ext cx="6872962" cy="1802744"/>
          </a:xfrm>
          <a:prstGeom prst="foldedCorner">
            <a:avLst>
              <a:gd name="adj" fmla="val 1283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E772B453-5EDA-4E83-A8FA-569ACD7EE5E0}"/>
              </a:ext>
            </a:extLst>
          </p:cNvPr>
          <p:cNvSpPr txBox="1"/>
          <p:nvPr/>
        </p:nvSpPr>
        <p:spPr>
          <a:xfrm>
            <a:off x="381001" y="1371600"/>
            <a:ext cx="6872962" cy="1754326"/>
          </a:xfrm>
          <a:prstGeom prst="rect">
            <a:avLst/>
          </a:prstGeom>
          <a:noFill/>
        </p:spPr>
        <p:txBody>
          <a:bodyPr wrap="square" rtlCol="0">
            <a:spAutoFit/>
          </a:bodyPr>
          <a:lstStyle/>
          <a:p>
            <a:r>
              <a:rPr lang="en-US" b="0" dirty="0"/>
              <a:t>A student wants to determine the effect of garlic on the growth of a fungus species. Several samples of fungus cultures are grown in the same amount of agar and light. Each sample is given a different amount of garlic. What is the independent variable in this investigation? (A) amount of agar (B) amount of light (</a:t>
            </a:r>
            <a:r>
              <a:rPr lang="en-US" dirty="0">
                <a:solidFill>
                  <a:srgbClr val="00B050"/>
                </a:solidFill>
              </a:rPr>
              <a:t>C) amount of garlic </a:t>
            </a:r>
            <a:r>
              <a:rPr lang="en-US" dirty="0">
                <a:solidFill>
                  <a:srgbClr val="FF0000"/>
                </a:solidFill>
              </a:rPr>
              <a:t>(D) amount of growth</a:t>
            </a:r>
          </a:p>
        </p:txBody>
      </p:sp>
      <p:sp>
        <p:nvSpPr>
          <p:cNvPr id="5" name="Rectangle: Folded Corner 4">
            <a:extLst>
              <a:ext uri="{FF2B5EF4-FFF2-40B4-BE49-F238E27FC236}">
                <a16:creationId xmlns:a16="http://schemas.microsoft.com/office/drawing/2014/main" id="{DC57B6C1-F325-4EE9-A9FD-058D18708E2C}"/>
              </a:ext>
            </a:extLst>
          </p:cNvPr>
          <p:cNvSpPr/>
          <p:nvPr/>
        </p:nvSpPr>
        <p:spPr bwMode="auto">
          <a:xfrm>
            <a:off x="457200" y="4009073"/>
            <a:ext cx="6872962" cy="923329"/>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DC4432D6-371B-4B09-BE81-8CD093A50EA9}"/>
              </a:ext>
            </a:extLst>
          </p:cNvPr>
          <p:cNvSpPr txBox="1"/>
          <p:nvPr/>
        </p:nvSpPr>
        <p:spPr>
          <a:xfrm>
            <a:off x="461789" y="4020231"/>
            <a:ext cx="7005812" cy="923330"/>
          </a:xfrm>
          <a:prstGeom prst="rect">
            <a:avLst/>
          </a:prstGeom>
          <a:noFill/>
        </p:spPr>
        <p:txBody>
          <a:bodyPr wrap="square" rtlCol="0">
            <a:spAutoFit/>
          </a:bodyPr>
          <a:lstStyle/>
          <a:p>
            <a:r>
              <a:rPr lang="en-US" b="0" dirty="0"/>
              <a:t>Which statement is an opinion? (A) Many plants are green. </a:t>
            </a:r>
            <a:r>
              <a:rPr lang="en-US" dirty="0">
                <a:solidFill>
                  <a:srgbClr val="00B050"/>
                </a:solidFill>
              </a:rPr>
              <a:t>(B) Many plants are beautiful.</a:t>
            </a:r>
            <a:r>
              <a:rPr lang="en-US" b="0" dirty="0"/>
              <a:t> </a:t>
            </a:r>
            <a:r>
              <a:rPr lang="en-US" dirty="0">
                <a:solidFill>
                  <a:srgbClr val="FF0000"/>
                </a:solidFill>
              </a:rPr>
              <a:t>(C) Plants require sunlight. </a:t>
            </a:r>
            <a:r>
              <a:rPr lang="en-US" b="0" dirty="0"/>
              <a:t>(D) Plants can grow in different places.</a:t>
            </a:r>
          </a:p>
        </p:txBody>
      </p:sp>
      <p:sp>
        <p:nvSpPr>
          <p:cNvPr id="10" name="Content Placeholder 8">
            <a:extLst>
              <a:ext uri="{FF2B5EF4-FFF2-40B4-BE49-F238E27FC236}">
                <a16:creationId xmlns:a16="http://schemas.microsoft.com/office/drawing/2014/main" id="{3489FE09-83D5-46AB-A1E9-0CA4041F2B07}"/>
              </a:ext>
            </a:extLst>
          </p:cNvPr>
          <p:cNvSpPr txBox="1">
            <a:spLocks/>
          </p:cNvSpPr>
          <p:nvPr/>
        </p:nvSpPr>
        <p:spPr bwMode="auto">
          <a:xfrm>
            <a:off x="381000" y="3458757"/>
            <a:ext cx="4343400" cy="5872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Meta/sentiment</a:t>
            </a:r>
          </a:p>
        </p:txBody>
      </p:sp>
      <p:sp>
        <p:nvSpPr>
          <p:cNvPr id="2" name="Content Placeholder 1">
            <a:extLst>
              <a:ext uri="{FF2B5EF4-FFF2-40B4-BE49-F238E27FC236}">
                <a16:creationId xmlns:a16="http://schemas.microsoft.com/office/drawing/2014/main" id="{FDB5BD8D-B55D-4183-B255-A934B5CF6186}"/>
              </a:ext>
            </a:extLst>
          </p:cNvPr>
          <p:cNvSpPr>
            <a:spLocks noGrp="1"/>
          </p:cNvSpPr>
          <p:nvPr>
            <p:ph idx="1"/>
          </p:nvPr>
        </p:nvSpPr>
        <p:spPr>
          <a:xfrm>
            <a:off x="364220" y="838201"/>
            <a:ext cx="5655580" cy="587284"/>
          </a:xfrm>
        </p:spPr>
        <p:txBody>
          <a:bodyPr/>
          <a:lstStyle/>
          <a:p>
            <a:r>
              <a:rPr lang="en-US" dirty="0"/>
              <a:t>Story (experimental method)</a:t>
            </a:r>
          </a:p>
        </p:txBody>
      </p:sp>
      <p:pic>
        <p:nvPicPr>
          <p:cNvPr id="6148" name="Picture 4" descr="Image result for agar">
            <a:extLst>
              <a:ext uri="{FF2B5EF4-FFF2-40B4-BE49-F238E27FC236}">
                <a16:creationId xmlns:a16="http://schemas.microsoft.com/office/drawing/2014/main" id="{26359783-09A6-4D08-8FBB-4B998D34CF4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962" y="1349283"/>
            <a:ext cx="1885950" cy="12635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beautiful plant">
            <a:extLst>
              <a:ext uri="{FF2B5EF4-FFF2-40B4-BE49-F238E27FC236}">
                <a16:creationId xmlns:a16="http://schemas.microsoft.com/office/drawing/2014/main" id="{A6677DE5-757A-430D-B0B0-11895E8C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486" y="3836733"/>
            <a:ext cx="946128" cy="126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7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A6A2-B261-4A91-949C-511DF4D74D16}"/>
              </a:ext>
            </a:extLst>
          </p:cNvPr>
          <p:cNvSpPr>
            <a:spLocks noGrp="1"/>
          </p:cNvSpPr>
          <p:nvPr>
            <p:ph type="title"/>
          </p:nvPr>
        </p:nvSpPr>
        <p:spPr/>
        <p:txBody>
          <a:bodyPr/>
          <a:lstStyle/>
          <a:p>
            <a:r>
              <a:rPr lang="en-US" dirty="0"/>
              <a:t>Math Reasoning</a:t>
            </a:r>
          </a:p>
        </p:txBody>
      </p:sp>
      <p:sp>
        <p:nvSpPr>
          <p:cNvPr id="3" name="Rectangle: Folded Corner 2">
            <a:extLst>
              <a:ext uri="{FF2B5EF4-FFF2-40B4-BE49-F238E27FC236}">
                <a16:creationId xmlns:a16="http://schemas.microsoft.com/office/drawing/2014/main" id="{5A132635-15D6-4313-ADDC-AB36C9A4A740}"/>
              </a:ext>
            </a:extLst>
          </p:cNvPr>
          <p:cNvSpPr/>
          <p:nvPr/>
        </p:nvSpPr>
        <p:spPr bwMode="auto">
          <a:xfrm>
            <a:off x="452612" y="979443"/>
            <a:ext cx="7167388" cy="729042"/>
          </a:xfrm>
          <a:prstGeom prst="foldedCorner">
            <a:avLst>
              <a:gd name="adj" fmla="val 1790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5F9D74F9-3A77-4191-93E7-5BE1AF936DC9}"/>
              </a:ext>
            </a:extLst>
          </p:cNvPr>
          <p:cNvSpPr txBox="1"/>
          <p:nvPr/>
        </p:nvSpPr>
        <p:spPr>
          <a:xfrm>
            <a:off x="457200" y="990600"/>
            <a:ext cx="7815937" cy="646331"/>
          </a:xfrm>
          <a:prstGeom prst="rect">
            <a:avLst/>
          </a:prstGeom>
          <a:noFill/>
        </p:spPr>
        <p:txBody>
          <a:bodyPr wrap="square" rtlCol="0">
            <a:spAutoFit/>
          </a:bodyPr>
          <a:lstStyle/>
          <a:p>
            <a:r>
              <a:rPr lang="en-US" b="0" dirty="0"/>
              <a:t>About how long does it take for the Moon to complete one revolution around Earth? (A) 7 days </a:t>
            </a:r>
            <a:r>
              <a:rPr lang="en-US" dirty="0">
                <a:solidFill>
                  <a:srgbClr val="00B050"/>
                </a:solidFill>
              </a:rPr>
              <a:t>(B) 30 days </a:t>
            </a:r>
            <a:r>
              <a:rPr lang="en-US" b="0" dirty="0"/>
              <a:t>(C) 90 days (</a:t>
            </a:r>
            <a:r>
              <a:rPr lang="en-US" dirty="0">
                <a:solidFill>
                  <a:srgbClr val="FF0000"/>
                </a:solidFill>
              </a:rPr>
              <a:t>D) 365 days</a:t>
            </a:r>
          </a:p>
        </p:txBody>
      </p:sp>
      <p:sp>
        <p:nvSpPr>
          <p:cNvPr id="5" name="TextBox 4">
            <a:extLst>
              <a:ext uri="{FF2B5EF4-FFF2-40B4-BE49-F238E27FC236}">
                <a16:creationId xmlns:a16="http://schemas.microsoft.com/office/drawing/2014/main" id="{F4540D42-B1A1-4FF7-98C3-337AB277FCF7}"/>
              </a:ext>
            </a:extLst>
          </p:cNvPr>
          <p:cNvSpPr txBox="1"/>
          <p:nvPr/>
        </p:nvSpPr>
        <p:spPr>
          <a:xfrm>
            <a:off x="448601" y="1981200"/>
            <a:ext cx="8534400" cy="1754326"/>
          </a:xfrm>
          <a:prstGeom prst="rect">
            <a:avLst/>
          </a:prstGeom>
          <a:noFill/>
        </p:spPr>
        <p:txBody>
          <a:bodyPr wrap="square" rtlCol="0">
            <a:spAutoFit/>
          </a:bodyPr>
          <a:lstStyle/>
          <a:p>
            <a:pPr marL="285750" indent="-285750">
              <a:buFont typeface="Arial" panose="020B0604020202020204" pitchFamily="34" charset="0"/>
              <a:buChar char="•"/>
            </a:pPr>
            <a:r>
              <a:rPr lang="en-US" b="0" i="1" dirty="0"/>
              <a:t>Because it takes the moon about </a:t>
            </a:r>
            <a:r>
              <a:rPr lang="en-US" i="1" dirty="0">
                <a:solidFill>
                  <a:srgbClr val="00B050"/>
                </a:solidFill>
              </a:rPr>
              <a:t>27.3 days </a:t>
            </a:r>
            <a:r>
              <a:rPr lang="en-US" b="0" i="1" dirty="0"/>
              <a:t>to complete one orbit around the Earth, the moon moves a little bit further around the Earth each day.</a:t>
            </a:r>
          </a:p>
          <a:p>
            <a:pPr marL="285750" indent="-285750">
              <a:buFont typeface="Arial" panose="020B0604020202020204" pitchFamily="34" charset="0"/>
              <a:buChar char="•"/>
            </a:pPr>
            <a:r>
              <a:rPr lang="en-US" b="0" i="1" dirty="0"/>
              <a:t>It takes </a:t>
            </a:r>
            <a:r>
              <a:rPr lang="en-US" i="1" dirty="0">
                <a:solidFill>
                  <a:srgbClr val="00B050"/>
                </a:solidFill>
              </a:rPr>
              <a:t>27.3 days </a:t>
            </a:r>
            <a:r>
              <a:rPr lang="en-US" b="0" i="1" dirty="0"/>
              <a:t>for the moon to complete one revolution around the earth.</a:t>
            </a:r>
          </a:p>
          <a:p>
            <a:pPr marL="285750" indent="-285750">
              <a:buFont typeface="Arial" panose="020B0604020202020204" pitchFamily="34" charset="0"/>
              <a:buChar char="•"/>
            </a:pPr>
            <a:r>
              <a:rPr lang="en-US" b="0" i="1" dirty="0"/>
              <a:t>The moon completes one revolution of the Earth in about </a:t>
            </a:r>
            <a:r>
              <a:rPr lang="en-US" i="1" dirty="0">
                <a:solidFill>
                  <a:srgbClr val="00B050"/>
                </a:solidFill>
              </a:rPr>
              <a:t>29.5 days.</a:t>
            </a:r>
          </a:p>
          <a:p>
            <a:pPr marL="285750" indent="-285750">
              <a:buFont typeface="Arial" panose="020B0604020202020204" pitchFamily="34" charset="0"/>
              <a:buChar char="•"/>
            </a:pPr>
            <a:r>
              <a:rPr lang="en-US" b="0" i="1" dirty="0"/>
              <a:t>The Moon completes one revolution around the Earth in </a:t>
            </a:r>
            <a:r>
              <a:rPr lang="en-US" i="1" dirty="0">
                <a:solidFill>
                  <a:srgbClr val="00B050"/>
                </a:solidFill>
              </a:rPr>
              <a:t>27.32166 days.</a:t>
            </a:r>
          </a:p>
          <a:p>
            <a:pPr marL="285750" indent="-285750" algn="l">
              <a:buFont typeface="Arial" panose="020B0604020202020204" pitchFamily="34" charset="0"/>
              <a:buChar char="•"/>
            </a:pPr>
            <a:endParaRPr lang="en-US" b="0" dirty="0" err="1"/>
          </a:p>
        </p:txBody>
      </p:sp>
      <p:pic>
        <p:nvPicPr>
          <p:cNvPr id="7170" name="Picture 2" descr="Image result for moon">
            <a:extLst>
              <a:ext uri="{FF2B5EF4-FFF2-40B4-BE49-F238E27FC236}">
                <a16:creationId xmlns:a16="http://schemas.microsoft.com/office/drawing/2014/main" id="{0CFC98B7-E2A9-4358-A659-FB6EBB9786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946485"/>
            <a:ext cx="84084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a:extLst>
              <a:ext uri="{FF2B5EF4-FFF2-40B4-BE49-F238E27FC236}">
                <a16:creationId xmlns:a16="http://schemas.microsoft.com/office/drawing/2014/main" id="{B9D50471-B2B7-4FE8-928D-EC10BE2D01D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9981" y="875328"/>
            <a:ext cx="5901342" cy="425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4"/>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Tree>
    <p:extLst>
      <p:ext uri="{BB962C8B-B14F-4D97-AF65-F5344CB8AC3E}">
        <p14:creationId xmlns:p14="http://schemas.microsoft.com/office/powerpoint/2010/main" val="1902642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4EA5-8AE5-4364-8ACA-5FB39EFE0A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D9F1CD-71BA-42E6-872A-815CC2C8EF1B}"/>
              </a:ext>
            </a:extLst>
          </p:cNvPr>
          <p:cNvSpPr>
            <a:spLocks noGrp="1"/>
          </p:cNvSpPr>
          <p:nvPr>
            <p:ph idx="1"/>
          </p:nvPr>
        </p:nvSpPr>
        <p:spPr/>
        <p:txBody>
          <a:bodyPr/>
          <a:lstStyle/>
          <a:p>
            <a:r>
              <a:rPr lang="en-US" dirty="0"/>
              <a:t>Introduction</a:t>
            </a:r>
          </a:p>
          <a:p>
            <a:r>
              <a:rPr lang="en-US" dirty="0"/>
              <a:t>How does Aristo work?</a:t>
            </a:r>
          </a:p>
          <a:p>
            <a:r>
              <a:rPr lang="en-US" dirty="0"/>
              <a:t>What is going on behind the high scores on the exams?</a:t>
            </a:r>
          </a:p>
          <a:p>
            <a:r>
              <a:rPr lang="en-US" dirty="0"/>
              <a:t>Where does Aristo fail?</a:t>
            </a:r>
          </a:p>
          <a:p>
            <a:r>
              <a:rPr lang="en-US" dirty="0"/>
              <a:t>What are steps forward?</a:t>
            </a:r>
          </a:p>
        </p:txBody>
      </p:sp>
      <p:sp>
        <p:nvSpPr>
          <p:cNvPr id="4" name="Arrow: Left 3">
            <a:extLst>
              <a:ext uri="{FF2B5EF4-FFF2-40B4-BE49-F238E27FC236}">
                <a16:creationId xmlns:a16="http://schemas.microsoft.com/office/drawing/2014/main" id="{0574E1FF-A3A3-4E70-A402-4B74846C9E8A}"/>
              </a:ext>
            </a:extLst>
          </p:cNvPr>
          <p:cNvSpPr/>
          <p:nvPr/>
        </p:nvSpPr>
        <p:spPr bwMode="auto">
          <a:xfrm>
            <a:off x="4267200" y="2514600"/>
            <a:ext cx="762000" cy="457200"/>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201470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B47EC-C277-4B20-95CD-8E9A97C835EE}"/>
              </a:ext>
            </a:extLst>
          </p:cNvPr>
          <p:cNvSpPr>
            <a:spLocks noGrp="1"/>
          </p:cNvSpPr>
          <p:nvPr>
            <p:ph type="title"/>
          </p:nvPr>
        </p:nvSpPr>
        <p:spPr/>
        <p:txBody>
          <a:bodyPr/>
          <a:lstStyle/>
          <a:p>
            <a:r>
              <a:rPr lang="en-US" dirty="0"/>
              <a:t>1. Question Decomposition</a:t>
            </a:r>
          </a:p>
        </p:txBody>
      </p:sp>
      <p:sp>
        <p:nvSpPr>
          <p:cNvPr id="3" name="Flowchart: Magnetic Disk 2">
            <a:extLst>
              <a:ext uri="{FF2B5EF4-FFF2-40B4-BE49-F238E27FC236}">
                <a16:creationId xmlns:a16="http://schemas.microsoft.com/office/drawing/2014/main" id="{E8F5394D-4EC6-447E-8E64-B588411AAD91}"/>
              </a:ext>
            </a:extLst>
          </p:cNvPr>
          <p:cNvSpPr/>
          <p:nvPr/>
        </p:nvSpPr>
        <p:spPr bwMode="auto">
          <a:xfrm>
            <a:off x="5317582" y="645777"/>
            <a:ext cx="933936" cy="990600"/>
          </a:xfrm>
          <a:prstGeom prst="flowChartMagneticDisk">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 name="Picture 5">
            <a:extLst>
              <a:ext uri="{FF2B5EF4-FFF2-40B4-BE49-F238E27FC236}">
                <a16:creationId xmlns:a16="http://schemas.microsoft.com/office/drawing/2014/main" id="{037A759B-E8C0-4C95-BF86-E3B8157DA7D0}"/>
              </a:ext>
            </a:extLst>
          </p:cNvPr>
          <p:cNvPicPr>
            <a:picLocks noChangeAspect="1"/>
          </p:cNvPicPr>
          <p:nvPr/>
        </p:nvPicPr>
        <p:blipFill>
          <a:blip r:embed="rId2"/>
          <a:stretch>
            <a:fillRect/>
          </a:stretch>
        </p:blipFill>
        <p:spPr>
          <a:xfrm>
            <a:off x="5022551" y="2603154"/>
            <a:ext cx="1562251" cy="709987"/>
          </a:xfrm>
          <a:prstGeom prst="rect">
            <a:avLst/>
          </a:prstGeom>
          <a:ln>
            <a:solidFill>
              <a:schemeClr val="tx1"/>
            </a:solidFill>
          </a:ln>
        </p:spPr>
      </p:pic>
      <p:sp>
        <p:nvSpPr>
          <p:cNvPr id="10" name="Arrow: Down 9">
            <a:extLst>
              <a:ext uri="{FF2B5EF4-FFF2-40B4-BE49-F238E27FC236}">
                <a16:creationId xmlns:a16="http://schemas.microsoft.com/office/drawing/2014/main" id="{F2E86BA8-2FBA-4C94-B4D5-58D4B0AAC10B}"/>
              </a:ext>
            </a:extLst>
          </p:cNvPr>
          <p:cNvSpPr/>
          <p:nvPr/>
        </p:nvSpPr>
        <p:spPr bwMode="auto">
          <a:xfrm rot="19146320" flipH="1">
            <a:off x="3386956" y="3335365"/>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1" name="Picture 2" descr="http://www.ceo.wa.edu.au/home/wattle/images/book_computer.jpg">
            <a:extLst>
              <a:ext uri="{FF2B5EF4-FFF2-40B4-BE49-F238E27FC236}">
                <a16:creationId xmlns:a16="http://schemas.microsoft.com/office/drawing/2014/main" id="{FC1EB786-7868-4E7D-ADED-C2BACBD0F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090082" y="4046718"/>
            <a:ext cx="1226701" cy="93542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84116877-F08B-4C29-9484-BE883D8D6CFE}"/>
              </a:ext>
            </a:extLst>
          </p:cNvPr>
          <p:cNvSpPr/>
          <p:nvPr/>
        </p:nvSpPr>
        <p:spPr bwMode="auto">
          <a:xfrm rot="3186142" flipH="1">
            <a:off x="4719078" y="336199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43129E15-E6B1-4189-B93E-C6E712E9773F}"/>
              </a:ext>
            </a:extLst>
          </p:cNvPr>
          <p:cNvSpPr/>
          <p:nvPr/>
        </p:nvSpPr>
        <p:spPr bwMode="auto">
          <a:xfrm flipH="1">
            <a:off x="5546533" y="1757778"/>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Image result for bert transformer">
            <a:extLst>
              <a:ext uri="{FF2B5EF4-FFF2-40B4-BE49-F238E27FC236}">
                <a16:creationId xmlns:a16="http://schemas.microsoft.com/office/drawing/2014/main" id="{2674A240-28FC-4EFB-8C85-31BAD5C842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114800"/>
            <a:ext cx="1754406" cy="84857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3D94FE24-A998-4133-8EDD-7CBFDFCC8A02}"/>
              </a:ext>
            </a:extLst>
          </p:cNvPr>
          <p:cNvSpPr/>
          <p:nvPr/>
        </p:nvSpPr>
        <p:spPr bwMode="auto">
          <a:xfrm flipH="1">
            <a:off x="3995336" y="5101646"/>
            <a:ext cx="476035" cy="710298"/>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6" name="Picture 10" descr="http://images.clipartpanda.com/thinking-light-bulb-clip-art-lightbulb-guy-1952974.jpg">
            <a:extLst>
              <a:ext uri="{FF2B5EF4-FFF2-40B4-BE49-F238E27FC236}">
                <a16:creationId xmlns:a16="http://schemas.microsoft.com/office/drawing/2014/main" id="{22F0BBCB-6193-49BF-AF53-9BC9F5858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90"/>
          <a:stretch/>
        </p:blipFill>
        <p:spPr bwMode="auto">
          <a:xfrm>
            <a:off x="3924705" y="5924818"/>
            <a:ext cx="527128"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vignette.wikia.nocookie.net/muppet/images/e/e1/Bert_smile.png/revision/latest?cb=20110630173259">
            <a:extLst>
              <a:ext uri="{FF2B5EF4-FFF2-40B4-BE49-F238E27FC236}">
                <a16:creationId xmlns:a16="http://schemas.microsoft.com/office/drawing/2014/main" id="{82DB9244-047C-479C-9BF0-4D9023150B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7459" y="4011332"/>
            <a:ext cx="583388" cy="970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A3B693-0B64-4CFE-A780-B002F113D08D}"/>
              </a:ext>
            </a:extLst>
          </p:cNvPr>
          <p:cNvSpPr txBox="1"/>
          <p:nvPr/>
        </p:nvSpPr>
        <p:spPr>
          <a:xfrm>
            <a:off x="2438400" y="3586255"/>
            <a:ext cx="6400800" cy="3108543"/>
          </a:xfrm>
          <a:prstGeom prst="rect">
            <a:avLst/>
          </a:prstGeom>
          <a:solidFill>
            <a:schemeClr val="bg1"/>
          </a:solidFill>
        </p:spPr>
        <p:txBody>
          <a:bodyPr wrap="square" rtlCol="0">
            <a:spAutoFit/>
          </a:bodyPr>
          <a:lstStyle/>
          <a:p>
            <a:r>
              <a:rPr lang="en-US" sz="1400" b="0" dirty="0"/>
              <a:t>structure-function of membrane </a:t>
            </a:r>
            <a:r>
              <a:rPr lang="en-US" sz="1400" b="0" dirty="0">
                <a:highlight>
                  <a:srgbClr val="00FFFF"/>
                </a:highlight>
              </a:rPr>
              <a:t>protein</a:t>
            </a:r>
            <a:r>
              <a:rPr lang="en-US" sz="1400" b="0" dirty="0"/>
              <a:t>s. membrane </a:t>
            </a:r>
            <a:r>
              <a:rPr lang="en-US" sz="1400" b="0" dirty="0">
                <a:highlight>
                  <a:srgbClr val="00FFFF"/>
                </a:highlight>
              </a:rPr>
              <a:t>protein</a:t>
            </a:r>
            <a:r>
              <a:rPr lang="en-US" sz="1400" b="0" dirty="0"/>
              <a:t> structure and function; Structure and function of membrane </a:t>
            </a:r>
            <a:r>
              <a:rPr lang="en-US" sz="1400" b="0" dirty="0">
                <a:highlight>
                  <a:srgbClr val="00FFFF"/>
                </a:highlight>
              </a:rPr>
              <a:t>protein</a:t>
            </a:r>
            <a:r>
              <a:rPr lang="en-US" sz="1400" b="0" dirty="0"/>
              <a:t>s; Shin's research interests involve the structure and function of </a:t>
            </a:r>
            <a:r>
              <a:rPr lang="en-US" sz="1400" b="0" dirty="0">
                <a:highlight>
                  <a:srgbClr val="FFFF00"/>
                </a:highlight>
              </a:rPr>
              <a:t>cell membrane</a:t>
            </a:r>
            <a:r>
              <a:rPr lang="en-US" sz="1400" b="0" dirty="0"/>
              <a:t> </a:t>
            </a:r>
            <a:r>
              <a:rPr lang="en-US" sz="1400" b="0" dirty="0">
                <a:highlight>
                  <a:srgbClr val="00FFFF"/>
                </a:highlight>
              </a:rPr>
              <a:t>protein</a:t>
            </a:r>
            <a:r>
              <a:rPr lang="en-US" sz="1400" b="0" dirty="0"/>
              <a:t>s, including influenza </a:t>
            </a:r>
            <a:r>
              <a:rPr lang="en-US" sz="1400" b="0" dirty="0" err="1"/>
              <a:t>hemaglutinin</a:t>
            </a:r>
            <a:r>
              <a:rPr lang="en-US" sz="1400" b="0" dirty="0"/>
              <a:t> </a:t>
            </a:r>
            <a:r>
              <a:rPr lang="en-US" sz="1400" b="0" dirty="0">
                <a:highlight>
                  <a:srgbClr val="00FFFF"/>
                </a:highlight>
              </a:rPr>
              <a:t>protein</a:t>
            </a:r>
            <a:r>
              <a:rPr lang="en-US" sz="1400" b="0" dirty="0"/>
              <a:t> and an HIV virus spike </a:t>
            </a:r>
            <a:r>
              <a:rPr lang="en-US" sz="1400" b="0" dirty="0">
                <a:highlight>
                  <a:srgbClr val="00FFFF"/>
                </a:highlight>
              </a:rPr>
              <a:t>protein</a:t>
            </a:r>
            <a:r>
              <a:rPr lang="en-US" sz="1400" b="0" dirty="0"/>
              <a:t> that are responsible for cellular-viral membrane fusion. biological structure analysis by electron crystallography to characterize cell-membrane </a:t>
            </a:r>
            <a:r>
              <a:rPr lang="en-US" sz="1400" b="0" dirty="0">
                <a:highlight>
                  <a:srgbClr val="00FFFF"/>
                </a:highlight>
              </a:rPr>
              <a:t>protein</a:t>
            </a:r>
            <a:r>
              <a:rPr lang="en-US" sz="1400" b="0" dirty="0"/>
              <a:t>s and viruses; Structure-Function Analysis of the Influenza Virus Ion Channel Influenza virus </a:t>
            </a:r>
            <a:r>
              <a:rPr lang="en-US" sz="1400" b="0" dirty="0">
                <a:highlight>
                  <a:srgbClr val="00FFFF"/>
                </a:highlight>
              </a:rPr>
              <a:t>protein</a:t>
            </a:r>
            <a:r>
              <a:rPr lang="en-US" sz="1400" b="0" dirty="0"/>
              <a:t> M 2 is a small (97-residue) integral membrane </a:t>
            </a:r>
            <a:r>
              <a:rPr lang="en-US" sz="1400" b="0" dirty="0">
                <a:highlight>
                  <a:srgbClr val="00FFFF"/>
                </a:highlight>
              </a:rPr>
              <a:t>protein</a:t>
            </a:r>
            <a:r>
              <a:rPr lang="en-US" sz="1400" b="0" dirty="0"/>
              <a:t> that spans the </a:t>
            </a:r>
            <a:r>
              <a:rPr lang="en-US" sz="1400" b="0" dirty="0">
                <a:highlight>
                  <a:srgbClr val="FFFF00"/>
                </a:highlight>
              </a:rPr>
              <a:t>cell membrane</a:t>
            </a:r>
            <a:r>
              <a:rPr lang="en-US" sz="1400" b="0" dirty="0"/>
              <a:t> once and is minimally a disulfide-linked </a:t>
            </a:r>
            <a:r>
              <a:rPr lang="en-US" sz="1400" b="0" dirty="0" err="1"/>
              <a:t>homotetramer</a:t>
            </a:r>
            <a:r>
              <a:rPr lang="en-US" sz="1400" b="0" dirty="0"/>
              <a:t>. Biophysical chemists study </a:t>
            </a:r>
            <a:r>
              <a:rPr lang="en-US" sz="1400" b="0" dirty="0">
                <a:highlight>
                  <a:srgbClr val="00FFFF"/>
                </a:highlight>
              </a:rPr>
              <a:t>protein</a:t>
            </a:r>
            <a:r>
              <a:rPr lang="en-US" sz="1400" b="0" dirty="0"/>
              <a:t> structure and the functional structure of </a:t>
            </a:r>
            <a:r>
              <a:rPr lang="en-US" sz="1400" b="0" dirty="0">
                <a:highlight>
                  <a:srgbClr val="FFFF00"/>
                </a:highlight>
              </a:rPr>
              <a:t>cell membrane</a:t>
            </a:r>
            <a:r>
              <a:rPr lang="en-US" sz="1400" b="0" dirty="0"/>
              <a:t>s. A huge unsolved question of </a:t>
            </a:r>
            <a:r>
              <a:rPr lang="en-US" sz="1400" b="0" dirty="0">
                <a:highlight>
                  <a:srgbClr val="FFFF00"/>
                </a:highlight>
              </a:rPr>
              <a:t>cell membrane</a:t>
            </a:r>
            <a:r>
              <a:rPr lang="en-US" sz="1400" b="0" dirty="0"/>
              <a:t> structure and function is the structure of membrane </a:t>
            </a:r>
            <a:r>
              <a:rPr lang="en-US" sz="1400" b="0" dirty="0">
                <a:highlight>
                  <a:srgbClr val="00FFFF"/>
                </a:highlight>
              </a:rPr>
              <a:t>protein</a:t>
            </a:r>
            <a:r>
              <a:rPr lang="en-US" sz="1400" b="0" dirty="0"/>
              <a:t>s. Virus </a:t>
            </a:r>
            <a:r>
              <a:rPr lang="en-US" sz="1400" b="0" dirty="0">
                <a:highlight>
                  <a:srgbClr val="00FFFF"/>
                </a:highlight>
              </a:rPr>
              <a:t>Protein</a:t>
            </a:r>
            <a:r>
              <a:rPr lang="en-US" sz="1400" b="0" dirty="0"/>
              <a:t>s and </a:t>
            </a:r>
            <a:r>
              <a:rPr lang="en-US" sz="1400" b="0" dirty="0">
                <a:highlight>
                  <a:srgbClr val="FFFF00"/>
                </a:highlight>
              </a:rPr>
              <a:t>Cell Membrane</a:t>
            </a:r>
            <a:r>
              <a:rPr lang="en-US" sz="1400" b="0" dirty="0"/>
              <a:t>s. </a:t>
            </a:r>
            <a:r>
              <a:rPr lang="en-US" sz="1400" b="0" dirty="0">
                <a:highlight>
                  <a:srgbClr val="FFFF00"/>
                </a:highlight>
              </a:rPr>
              <a:t>Cell Membrane</a:t>
            </a:r>
            <a:r>
              <a:rPr lang="en-US" sz="1400" b="0" dirty="0"/>
              <a:t>s | top | Composition and Structure | Membrane </a:t>
            </a:r>
            <a:r>
              <a:rPr lang="en-US" sz="1400" b="0" dirty="0">
                <a:highlight>
                  <a:srgbClr val="00FFFF"/>
                </a:highlight>
              </a:rPr>
              <a:t>protein</a:t>
            </a:r>
            <a:r>
              <a:rPr lang="en-US" sz="1400" b="0" dirty="0"/>
              <a:t>s | Membrane functions |					</a:t>
            </a:r>
          </a:p>
        </p:txBody>
      </p:sp>
      <p:sp>
        <p:nvSpPr>
          <p:cNvPr id="8" name="Speech Bubble: Rectangle with Corners Rounded 7">
            <a:extLst>
              <a:ext uri="{FF2B5EF4-FFF2-40B4-BE49-F238E27FC236}">
                <a16:creationId xmlns:a16="http://schemas.microsoft.com/office/drawing/2014/main" id="{65F5E948-1D77-427C-9D2F-75195588CA3B}"/>
              </a:ext>
            </a:extLst>
          </p:cNvPr>
          <p:cNvSpPr/>
          <p:nvPr/>
        </p:nvSpPr>
        <p:spPr bwMode="auto">
          <a:xfrm>
            <a:off x="2362200" y="3544860"/>
            <a:ext cx="6400800" cy="3149937"/>
          </a:xfrm>
          <a:prstGeom prst="wedgeRoundRectCallout">
            <a:avLst>
              <a:gd name="adj1" fmla="val 1023"/>
              <a:gd name="adj2" fmla="val -70488"/>
              <a:gd name="adj3" fmla="val 16667"/>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Folded Corner 36">
            <a:extLst>
              <a:ext uri="{FF2B5EF4-FFF2-40B4-BE49-F238E27FC236}">
                <a16:creationId xmlns:a16="http://schemas.microsoft.com/office/drawing/2014/main" id="{D02CE0B4-35EF-4B5E-8EFB-199F0C01EA65}"/>
              </a:ext>
            </a:extLst>
          </p:cNvPr>
          <p:cNvSpPr/>
          <p:nvPr/>
        </p:nvSpPr>
        <p:spPr bwMode="auto">
          <a:xfrm>
            <a:off x="133421" y="2211494"/>
            <a:ext cx="4407501" cy="1004390"/>
          </a:xfrm>
          <a:prstGeom prst="foldedCorner">
            <a:avLst>
              <a:gd name="adj" fmla="val 22180"/>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4" name="Rectangle 23">
            <a:extLst>
              <a:ext uri="{FF2B5EF4-FFF2-40B4-BE49-F238E27FC236}">
                <a16:creationId xmlns:a16="http://schemas.microsoft.com/office/drawing/2014/main" id="{E96F6E3A-6AEB-4DC5-A210-710A3962A8FA}"/>
              </a:ext>
            </a:extLst>
          </p:cNvPr>
          <p:cNvSpPr/>
          <p:nvPr/>
        </p:nvSpPr>
        <p:spPr>
          <a:xfrm>
            <a:off x="133421" y="2243283"/>
            <a:ext cx="4337950" cy="923330"/>
          </a:xfrm>
          <a:prstGeom prst="rect">
            <a:avLst/>
          </a:prstGeom>
        </p:spPr>
        <p:txBody>
          <a:bodyPr wrap="square">
            <a:spAutoFit/>
          </a:bodyPr>
          <a:lstStyle/>
          <a:p>
            <a:r>
              <a:rPr lang="en-US" b="0" dirty="0"/>
              <a:t>What virus structure is similar in function to a </a:t>
            </a:r>
            <a:r>
              <a:rPr lang="en-US" b="0" dirty="0">
                <a:highlight>
                  <a:srgbClr val="FFFF00"/>
                </a:highlight>
              </a:rPr>
              <a:t>cell membrane</a:t>
            </a:r>
            <a:r>
              <a:rPr lang="en-US" b="0" dirty="0"/>
              <a:t>? </a:t>
            </a:r>
          </a:p>
          <a:p>
            <a:r>
              <a:rPr lang="en-US" b="0" dirty="0"/>
              <a:t>(A) </a:t>
            </a:r>
            <a:r>
              <a:rPr lang="en-US" b="0" dirty="0">
                <a:highlight>
                  <a:srgbClr val="00FFFF"/>
                </a:highlight>
              </a:rPr>
              <a:t>protein</a:t>
            </a:r>
            <a:r>
              <a:rPr lang="en-US" b="0" dirty="0"/>
              <a:t> shell (B) internal protein...</a:t>
            </a:r>
            <a:endParaRPr lang="en-US" dirty="0"/>
          </a:p>
        </p:txBody>
      </p:sp>
    </p:spTree>
    <p:extLst>
      <p:ext uri="{BB962C8B-B14F-4D97-AF65-F5344CB8AC3E}">
        <p14:creationId xmlns:p14="http://schemas.microsoft.com/office/powerpoint/2010/main" val="27555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1ACD-E1A6-45AE-8D44-423136B80B95}"/>
              </a:ext>
            </a:extLst>
          </p:cNvPr>
          <p:cNvSpPr>
            <a:spLocks noGrp="1"/>
          </p:cNvSpPr>
          <p:nvPr>
            <p:ph type="title"/>
          </p:nvPr>
        </p:nvSpPr>
        <p:spPr/>
        <p:txBody>
          <a:bodyPr/>
          <a:lstStyle/>
          <a:p>
            <a:r>
              <a:rPr lang="en-US" dirty="0"/>
              <a:t>1. Question Decomposition</a:t>
            </a:r>
          </a:p>
        </p:txBody>
      </p:sp>
      <p:sp>
        <p:nvSpPr>
          <p:cNvPr id="5" name="Content Placeholder 4">
            <a:extLst>
              <a:ext uri="{FF2B5EF4-FFF2-40B4-BE49-F238E27FC236}">
                <a16:creationId xmlns:a16="http://schemas.microsoft.com/office/drawing/2014/main" id="{07B9D9FB-186A-4DE5-9A1D-7E7E2F425AF8}"/>
              </a:ext>
            </a:extLst>
          </p:cNvPr>
          <p:cNvSpPr>
            <a:spLocks noGrp="1"/>
          </p:cNvSpPr>
          <p:nvPr>
            <p:ph idx="1"/>
          </p:nvPr>
        </p:nvSpPr>
        <p:spPr>
          <a:xfrm>
            <a:off x="381000" y="4296582"/>
            <a:ext cx="8382000" cy="1829581"/>
          </a:xfrm>
        </p:spPr>
        <p:txBody>
          <a:bodyPr/>
          <a:lstStyle/>
          <a:p>
            <a:r>
              <a:rPr lang="en-US" dirty="0" err="1"/>
              <a:t>GapQA</a:t>
            </a:r>
            <a:r>
              <a:rPr lang="en-US" dirty="0"/>
              <a:t> </a:t>
            </a:r>
            <a:r>
              <a:rPr lang="en-US" sz="1800" i="1" dirty="0"/>
              <a:t>(EMNLP’19)</a:t>
            </a:r>
          </a:p>
          <a:p>
            <a:r>
              <a:rPr lang="en-US" dirty="0"/>
              <a:t>New dataset coming</a:t>
            </a:r>
          </a:p>
          <a:p>
            <a:endParaRPr lang="en-US" dirty="0"/>
          </a:p>
        </p:txBody>
      </p:sp>
      <p:sp>
        <p:nvSpPr>
          <p:cNvPr id="3" name="Folded Corner 36">
            <a:extLst>
              <a:ext uri="{FF2B5EF4-FFF2-40B4-BE49-F238E27FC236}">
                <a16:creationId xmlns:a16="http://schemas.microsoft.com/office/drawing/2014/main" id="{92E7E85C-ACDD-4498-AC36-E5A218DDFA3B}"/>
              </a:ext>
            </a:extLst>
          </p:cNvPr>
          <p:cNvSpPr/>
          <p:nvPr/>
        </p:nvSpPr>
        <p:spPr bwMode="auto">
          <a:xfrm>
            <a:off x="615050" y="920060"/>
            <a:ext cx="6471550" cy="783136"/>
          </a:xfrm>
          <a:prstGeom prst="foldedCorner">
            <a:avLst>
              <a:gd name="adj" fmla="val 22180"/>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4" name="Rectangle 3">
            <a:extLst>
              <a:ext uri="{FF2B5EF4-FFF2-40B4-BE49-F238E27FC236}">
                <a16:creationId xmlns:a16="http://schemas.microsoft.com/office/drawing/2014/main" id="{2519C1E3-756F-4F3E-9E7F-49CA2F64E4F1}"/>
              </a:ext>
            </a:extLst>
          </p:cNvPr>
          <p:cNvSpPr/>
          <p:nvPr/>
        </p:nvSpPr>
        <p:spPr>
          <a:xfrm>
            <a:off x="615050" y="951849"/>
            <a:ext cx="6623950" cy="646331"/>
          </a:xfrm>
          <a:prstGeom prst="rect">
            <a:avLst/>
          </a:prstGeom>
        </p:spPr>
        <p:txBody>
          <a:bodyPr wrap="square">
            <a:spAutoFit/>
          </a:bodyPr>
          <a:lstStyle/>
          <a:p>
            <a:r>
              <a:rPr lang="en-US" b="0" dirty="0"/>
              <a:t>What virus structure is similar in </a:t>
            </a:r>
            <a:r>
              <a:rPr lang="en-US" b="0" dirty="0">
                <a:highlight>
                  <a:srgbClr val="FFFF00"/>
                </a:highlight>
              </a:rPr>
              <a:t>function</a:t>
            </a:r>
            <a:r>
              <a:rPr lang="en-US" b="0" dirty="0"/>
              <a:t> to a </a:t>
            </a:r>
            <a:r>
              <a:rPr lang="en-US" b="0" dirty="0">
                <a:highlight>
                  <a:srgbClr val="FFFF00"/>
                </a:highlight>
              </a:rPr>
              <a:t>cell membrane</a:t>
            </a:r>
            <a:r>
              <a:rPr lang="en-US" b="0" dirty="0"/>
              <a:t>? </a:t>
            </a:r>
          </a:p>
          <a:p>
            <a:r>
              <a:rPr lang="en-US" b="0" dirty="0"/>
              <a:t>(A) </a:t>
            </a:r>
            <a:r>
              <a:rPr lang="en-US" b="0" dirty="0">
                <a:highlight>
                  <a:srgbClr val="00FF00"/>
                </a:highlight>
              </a:rPr>
              <a:t>protein shell </a:t>
            </a:r>
            <a:r>
              <a:rPr lang="en-US" b="0" dirty="0"/>
              <a:t>(B) internal protein...</a:t>
            </a:r>
            <a:endParaRPr lang="en-US" dirty="0"/>
          </a:p>
        </p:txBody>
      </p:sp>
      <p:sp>
        <p:nvSpPr>
          <p:cNvPr id="6" name="Rectangle 5">
            <a:extLst>
              <a:ext uri="{FF2B5EF4-FFF2-40B4-BE49-F238E27FC236}">
                <a16:creationId xmlns:a16="http://schemas.microsoft.com/office/drawing/2014/main" id="{F47A062B-C16C-4265-BE52-16F0E01D3FB8}"/>
              </a:ext>
            </a:extLst>
          </p:cNvPr>
          <p:cNvSpPr/>
          <p:nvPr/>
        </p:nvSpPr>
        <p:spPr>
          <a:xfrm>
            <a:off x="1733548" y="2113375"/>
            <a:ext cx="5124451" cy="369332"/>
          </a:xfrm>
          <a:prstGeom prst="rect">
            <a:avLst/>
          </a:prstGeom>
        </p:spPr>
        <p:txBody>
          <a:bodyPr wrap="square">
            <a:spAutoFit/>
          </a:bodyPr>
          <a:lstStyle/>
          <a:p>
            <a:r>
              <a:rPr lang="en-US" b="0" dirty="0"/>
              <a:t>What is the </a:t>
            </a:r>
            <a:r>
              <a:rPr lang="en-US" b="0" dirty="0">
                <a:highlight>
                  <a:srgbClr val="FFFF00"/>
                </a:highlight>
              </a:rPr>
              <a:t>function</a:t>
            </a:r>
            <a:r>
              <a:rPr lang="en-US" b="0" dirty="0"/>
              <a:t> of a </a:t>
            </a:r>
            <a:r>
              <a:rPr lang="en-US" b="0" dirty="0">
                <a:highlight>
                  <a:srgbClr val="FFFF00"/>
                </a:highlight>
              </a:rPr>
              <a:t>cell membrane</a:t>
            </a:r>
            <a:r>
              <a:rPr lang="en-US" b="0" dirty="0"/>
              <a:t>? </a:t>
            </a:r>
          </a:p>
        </p:txBody>
      </p:sp>
      <p:sp>
        <p:nvSpPr>
          <p:cNvPr id="7" name="Rectangle 6">
            <a:extLst>
              <a:ext uri="{FF2B5EF4-FFF2-40B4-BE49-F238E27FC236}">
                <a16:creationId xmlns:a16="http://schemas.microsoft.com/office/drawing/2014/main" id="{A561D5E0-9AD0-4F47-8115-CC2DB2FA6A39}"/>
              </a:ext>
            </a:extLst>
          </p:cNvPr>
          <p:cNvSpPr/>
          <p:nvPr/>
        </p:nvSpPr>
        <p:spPr>
          <a:xfrm>
            <a:off x="1752599" y="3048000"/>
            <a:ext cx="5413443" cy="646331"/>
          </a:xfrm>
          <a:prstGeom prst="rect">
            <a:avLst/>
          </a:prstGeom>
        </p:spPr>
        <p:txBody>
          <a:bodyPr wrap="square">
            <a:spAutoFit/>
          </a:bodyPr>
          <a:lstStyle/>
          <a:p>
            <a:r>
              <a:rPr lang="en-US" b="0" dirty="0"/>
              <a:t>What part of the virus </a:t>
            </a:r>
            <a:r>
              <a:rPr lang="en-US" b="0" dirty="0">
                <a:highlight>
                  <a:srgbClr val="00FFFF"/>
                </a:highlight>
              </a:rPr>
              <a:t>surrounds and protects it</a:t>
            </a:r>
            <a:r>
              <a:rPr lang="en-US" b="0" dirty="0"/>
              <a:t>?</a:t>
            </a:r>
          </a:p>
          <a:p>
            <a:endParaRPr lang="en-US" b="0" dirty="0"/>
          </a:p>
        </p:txBody>
      </p:sp>
      <p:sp>
        <p:nvSpPr>
          <p:cNvPr id="8" name="Rectangle 7">
            <a:extLst>
              <a:ext uri="{FF2B5EF4-FFF2-40B4-BE49-F238E27FC236}">
                <a16:creationId xmlns:a16="http://schemas.microsoft.com/office/drawing/2014/main" id="{6F75EEFF-3E59-4D81-A429-ADB583334583}"/>
              </a:ext>
            </a:extLst>
          </p:cNvPr>
          <p:cNvSpPr/>
          <p:nvPr/>
        </p:nvSpPr>
        <p:spPr>
          <a:xfrm>
            <a:off x="2133599" y="2628592"/>
            <a:ext cx="6781801" cy="369332"/>
          </a:xfrm>
          <a:prstGeom prst="rect">
            <a:avLst/>
          </a:prstGeom>
        </p:spPr>
        <p:txBody>
          <a:bodyPr wrap="square">
            <a:spAutoFit/>
          </a:bodyPr>
          <a:lstStyle/>
          <a:p>
            <a:r>
              <a:rPr lang="en-US" b="0" dirty="0">
                <a:highlight>
                  <a:srgbClr val="00FFFF"/>
                </a:highlight>
              </a:rPr>
              <a:t>Surrounds and protects</a:t>
            </a:r>
            <a:r>
              <a:rPr lang="en-US" b="0" dirty="0"/>
              <a:t>, gives structure, regulates material, …. </a:t>
            </a:r>
          </a:p>
        </p:txBody>
      </p:sp>
      <p:sp>
        <p:nvSpPr>
          <p:cNvPr id="9" name="Arrow: Right 8">
            <a:extLst>
              <a:ext uri="{FF2B5EF4-FFF2-40B4-BE49-F238E27FC236}">
                <a16:creationId xmlns:a16="http://schemas.microsoft.com/office/drawing/2014/main" id="{E44C3470-80B4-4816-95CF-7DF0D296F240}"/>
              </a:ext>
            </a:extLst>
          </p:cNvPr>
          <p:cNvSpPr/>
          <p:nvPr/>
        </p:nvSpPr>
        <p:spPr bwMode="auto">
          <a:xfrm>
            <a:off x="1142999" y="2126870"/>
            <a:ext cx="609600" cy="333474"/>
          </a:xfrm>
          <a:prstGeom prst="right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Arrow: Right 9">
            <a:extLst>
              <a:ext uri="{FF2B5EF4-FFF2-40B4-BE49-F238E27FC236}">
                <a16:creationId xmlns:a16="http://schemas.microsoft.com/office/drawing/2014/main" id="{344EB56B-EF29-4E78-9014-15B9F10E32FA}"/>
              </a:ext>
            </a:extLst>
          </p:cNvPr>
          <p:cNvSpPr/>
          <p:nvPr/>
        </p:nvSpPr>
        <p:spPr bwMode="auto">
          <a:xfrm>
            <a:off x="1114423" y="3049139"/>
            <a:ext cx="609600" cy="333474"/>
          </a:xfrm>
          <a:prstGeom prst="right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Arrow: Right 10">
            <a:extLst>
              <a:ext uri="{FF2B5EF4-FFF2-40B4-BE49-F238E27FC236}">
                <a16:creationId xmlns:a16="http://schemas.microsoft.com/office/drawing/2014/main" id="{B61D355E-BF26-4894-B07D-9342E5AA5472}"/>
              </a:ext>
            </a:extLst>
          </p:cNvPr>
          <p:cNvSpPr/>
          <p:nvPr/>
        </p:nvSpPr>
        <p:spPr bwMode="auto">
          <a:xfrm flipH="1">
            <a:off x="1474420" y="2605183"/>
            <a:ext cx="609600" cy="333474"/>
          </a:xfrm>
          <a:prstGeom prst="right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15F123D5-DEEB-4CD4-87A7-CF9D48E64562}"/>
              </a:ext>
            </a:extLst>
          </p:cNvPr>
          <p:cNvSpPr/>
          <p:nvPr/>
        </p:nvSpPr>
        <p:spPr>
          <a:xfrm>
            <a:off x="2037860" y="3487625"/>
            <a:ext cx="6442371" cy="369332"/>
          </a:xfrm>
          <a:prstGeom prst="rect">
            <a:avLst/>
          </a:prstGeom>
        </p:spPr>
        <p:txBody>
          <a:bodyPr wrap="square">
            <a:spAutoFit/>
          </a:bodyPr>
          <a:lstStyle/>
          <a:p>
            <a:r>
              <a:rPr lang="en-US" b="0" dirty="0">
                <a:highlight>
                  <a:srgbClr val="00FF00"/>
                </a:highlight>
              </a:rPr>
              <a:t>Protein shell</a:t>
            </a:r>
            <a:r>
              <a:rPr lang="en-US" b="0" dirty="0"/>
              <a:t>, protein layer, …</a:t>
            </a:r>
          </a:p>
        </p:txBody>
      </p:sp>
      <p:sp>
        <p:nvSpPr>
          <p:cNvPr id="13" name="Arrow: Right 12">
            <a:extLst>
              <a:ext uri="{FF2B5EF4-FFF2-40B4-BE49-F238E27FC236}">
                <a16:creationId xmlns:a16="http://schemas.microsoft.com/office/drawing/2014/main" id="{A5943953-1E5A-4E2F-9A6D-3050377D99E5}"/>
              </a:ext>
            </a:extLst>
          </p:cNvPr>
          <p:cNvSpPr/>
          <p:nvPr/>
        </p:nvSpPr>
        <p:spPr bwMode="auto">
          <a:xfrm flipH="1">
            <a:off x="1433511" y="3518623"/>
            <a:ext cx="609600" cy="333474"/>
          </a:xfrm>
          <a:prstGeom prst="right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4098" name="Picture 2" descr="Image result for protein shell virus">
            <a:extLst>
              <a:ext uri="{FF2B5EF4-FFF2-40B4-BE49-F238E27FC236}">
                <a16:creationId xmlns:a16="http://schemas.microsoft.com/office/drawing/2014/main" id="{195635A8-9D05-4901-888A-39B9C8B9AA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06"/>
          <a:stretch/>
        </p:blipFill>
        <p:spPr bwMode="auto">
          <a:xfrm>
            <a:off x="7286625" y="599250"/>
            <a:ext cx="1107879" cy="144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24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7" grpId="0"/>
      <p:bldP spid="8" grpId="0"/>
      <p:bldP spid="9" grpId="0" animBg="1"/>
      <p:bldP spid="10" grpId="0" animBg="1"/>
      <p:bldP spid="11" grpId="0" animBg="1"/>
      <p:bldP spid="12" grpId="0"/>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305;p35">
            <a:extLst>
              <a:ext uri="{FF2B5EF4-FFF2-40B4-BE49-F238E27FC236}">
                <a16:creationId xmlns:a16="http://schemas.microsoft.com/office/drawing/2014/main" id="{445E0EB8-9918-4037-89ED-C6270EB0B5F6}"/>
              </a:ext>
            </a:extLst>
          </p:cNvPr>
          <p:cNvSpPr/>
          <p:nvPr/>
        </p:nvSpPr>
        <p:spPr>
          <a:xfrm>
            <a:off x="505968" y="782689"/>
            <a:ext cx="6580632" cy="443646"/>
          </a:xfrm>
          <a:prstGeom prst="foldedCorner">
            <a:avLst>
              <a:gd name="adj" fmla="val 16667"/>
            </a:avLst>
          </a:prstGeom>
          <a:solidFill>
            <a:srgbClr val="DAE5F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b="1" i="0" u="none" strike="noStrike" cap="none">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8F67F718-8DA4-48BF-802F-5BF92C02C6CF}"/>
              </a:ext>
            </a:extLst>
          </p:cNvPr>
          <p:cNvSpPr>
            <a:spLocks noGrp="1"/>
          </p:cNvSpPr>
          <p:nvPr>
            <p:ph type="title"/>
          </p:nvPr>
        </p:nvSpPr>
        <p:spPr/>
        <p:txBody>
          <a:bodyPr/>
          <a:lstStyle/>
          <a:p>
            <a:r>
              <a:rPr lang="en-US" dirty="0"/>
              <a:t>2. Multihop Reasoning</a:t>
            </a:r>
          </a:p>
        </p:txBody>
      </p:sp>
      <p:sp>
        <p:nvSpPr>
          <p:cNvPr id="3" name="Rectangle 2">
            <a:extLst>
              <a:ext uri="{FF2B5EF4-FFF2-40B4-BE49-F238E27FC236}">
                <a16:creationId xmlns:a16="http://schemas.microsoft.com/office/drawing/2014/main" id="{9CADFEB4-DFF5-46B4-8EE4-0822D579DCE9}"/>
              </a:ext>
            </a:extLst>
          </p:cNvPr>
          <p:cNvSpPr/>
          <p:nvPr/>
        </p:nvSpPr>
        <p:spPr>
          <a:xfrm>
            <a:off x="505968" y="819846"/>
            <a:ext cx="7342632" cy="369332"/>
          </a:xfrm>
          <a:prstGeom prst="rect">
            <a:avLst/>
          </a:prstGeom>
        </p:spPr>
        <p:txBody>
          <a:bodyPr wrap="square">
            <a:spAutoFit/>
          </a:bodyPr>
          <a:lstStyle/>
          <a:p>
            <a:pPr lvl="0">
              <a:spcBef>
                <a:spcPts val="0"/>
              </a:spcBef>
              <a:spcAft>
                <a:spcPts val="0"/>
              </a:spcAft>
            </a:pPr>
            <a:r>
              <a:rPr lang="en-US" b="0" dirty="0">
                <a:solidFill>
                  <a:schemeClr val="dk1"/>
                </a:solidFill>
                <a:latin typeface="Arial"/>
                <a:ea typeface="Arial"/>
                <a:cs typeface="Arial"/>
                <a:sym typeface="Arial"/>
              </a:rPr>
              <a:t>Which conducts electricity? (A) suit of armor (B) cotton candy</a:t>
            </a:r>
            <a:endParaRPr lang="en-US" b="0" dirty="0">
              <a:solidFill>
                <a:schemeClr val="dk1"/>
              </a:solidFill>
              <a:latin typeface="Arial"/>
              <a:cs typeface="Arial"/>
            </a:endParaRPr>
          </a:p>
        </p:txBody>
      </p:sp>
    </p:spTree>
    <p:extLst>
      <p:ext uri="{BB962C8B-B14F-4D97-AF65-F5344CB8AC3E}">
        <p14:creationId xmlns:p14="http://schemas.microsoft.com/office/powerpoint/2010/main" val="171989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305;p35">
            <a:extLst>
              <a:ext uri="{FF2B5EF4-FFF2-40B4-BE49-F238E27FC236}">
                <a16:creationId xmlns:a16="http://schemas.microsoft.com/office/drawing/2014/main" id="{445E0EB8-9918-4037-89ED-C6270EB0B5F6}"/>
              </a:ext>
            </a:extLst>
          </p:cNvPr>
          <p:cNvSpPr/>
          <p:nvPr/>
        </p:nvSpPr>
        <p:spPr>
          <a:xfrm>
            <a:off x="505968" y="782689"/>
            <a:ext cx="6580632" cy="443646"/>
          </a:xfrm>
          <a:prstGeom prst="foldedCorner">
            <a:avLst>
              <a:gd name="adj" fmla="val 16667"/>
            </a:avLst>
          </a:prstGeom>
          <a:solidFill>
            <a:srgbClr val="DAE5F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b="1" i="0" u="none" strike="noStrike" cap="none">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8F67F718-8DA4-48BF-802F-5BF92C02C6CF}"/>
              </a:ext>
            </a:extLst>
          </p:cNvPr>
          <p:cNvSpPr>
            <a:spLocks noGrp="1"/>
          </p:cNvSpPr>
          <p:nvPr>
            <p:ph type="title"/>
          </p:nvPr>
        </p:nvSpPr>
        <p:spPr/>
        <p:txBody>
          <a:bodyPr/>
          <a:lstStyle/>
          <a:p>
            <a:r>
              <a:rPr lang="en-US" dirty="0"/>
              <a:t>2. Multihop Reasoning</a:t>
            </a:r>
          </a:p>
        </p:txBody>
      </p:sp>
      <p:sp>
        <p:nvSpPr>
          <p:cNvPr id="9" name="TextBox 8">
            <a:extLst>
              <a:ext uri="{FF2B5EF4-FFF2-40B4-BE49-F238E27FC236}">
                <a16:creationId xmlns:a16="http://schemas.microsoft.com/office/drawing/2014/main" id="{24F4CD86-50C6-4DBB-8DD6-E9B94DB48168}"/>
              </a:ext>
            </a:extLst>
          </p:cNvPr>
          <p:cNvSpPr txBox="1"/>
          <p:nvPr/>
        </p:nvSpPr>
        <p:spPr>
          <a:xfrm>
            <a:off x="457200" y="1542871"/>
            <a:ext cx="7891904" cy="1200329"/>
          </a:xfrm>
          <a:prstGeom prst="rect">
            <a:avLst/>
          </a:prstGeom>
          <a:noFill/>
        </p:spPr>
        <p:txBody>
          <a:bodyPr wrap="none" rtlCol="0">
            <a:spAutoFit/>
          </a:bodyPr>
          <a:lstStyle/>
          <a:p>
            <a:r>
              <a:rPr lang="en-US" dirty="0"/>
              <a:t>Retrieval 1:</a:t>
            </a:r>
          </a:p>
          <a:p>
            <a:r>
              <a:rPr lang="en-US" b="0" dirty="0"/>
              <a:t>The reciprocal of the electrical resistivity is the </a:t>
            </a:r>
            <a:r>
              <a:rPr lang="en-US" b="0" dirty="0">
                <a:highlight>
                  <a:srgbClr val="FFFF00"/>
                </a:highlight>
              </a:rPr>
              <a:t>electrical conductivity</a:t>
            </a:r>
            <a:r>
              <a:rPr lang="en-US" b="0" dirty="0"/>
              <a:t>.</a:t>
            </a:r>
          </a:p>
          <a:p>
            <a:r>
              <a:rPr lang="en-US" b="0" dirty="0">
                <a:highlight>
                  <a:srgbClr val="FFFF00"/>
                </a:highlight>
              </a:rPr>
              <a:t>Electrical conductivity </a:t>
            </a:r>
            <a:r>
              <a:rPr lang="en-US" b="0" dirty="0"/>
              <a:t>is the capacity of metal to </a:t>
            </a:r>
            <a:r>
              <a:rPr lang="en-US" b="0" dirty="0">
                <a:highlight>
                  <a:srgbClr val="FFFF00"/>
                </a:highlight>
              </a:rPr>
              <a:t>conduct an electric </a:t>
            </a:r>
            <a:r>
              <a:rPr lang="en-US" b="0" dirty="0"/>
              <a:t>current.</a:t>
            </a:r>
          </a:p>
          <a:p>
            <a:r>
              <a:rPr lang="en-US" b="0" dirty="0">
                <a:highlight>
                  <a:srgbClr val="FFFF00"/>
                </a:highlight>
              </a:rPr>
              <a:t>Electrical Conductivity </a:t>
            </a:r>
            <a:r>
              <a:rPr lang="en-US" b="0" dirty="0"/>
              <a:t>Water without minerals will not </a:t>
            </a:r>
            <a:r>
              <a:rPr lang="en-US" b="0" dirty="0">
                <a:highlight>
                  <a:srgbClr val="FFFF00"/>
                </a:highlight>
              </a:rPr>
              <a:t>conduct electricity.</a:t>
            </a:r>
          </a:p>
        </p:txBody>
      </p:sp>
      <p:sp>
        <p:nvSpPr>
          <p:cNvPr id="3" name="Rectangle 2">
            <a:extLst>
              <a:ext uri="{FF2B5EF4-FFF2-40B4-BE49-F238E27FC236}">
                <a16:creationId xmlns:a16="http://schemas.microsoft.com/office/drawing/2014/main" id="{9CADFEB4-DFF5-46B4-8EE4-0822D579DCE9}"/>
              </a:ext>
            </a:extLst>
          </p:cNvPr>
          <p:cNvSpPr/>
          <p:nvPr/>
        </p:nvSpPr>
        <p:spPr>
          <a:xfrm>
            <a:off x="505968" y="819846"/>
            <a:ext cx="7342632" cy="369332"/>
          </a:xfrm>
          <a:prstGeom prst="rect">
            <a:avLst/>
          </a:prstGeom>
        </p:spPr>
        <p:txBody>
          <a:bodyPr wrap="square">
            <a:spAutoFit/>
          </a:bodyPr>
          <a:lstStyle/>
          <a:p>
            <a:pPr lvl="0">
              <a:spcBef>
                <a:spcPts val="0"/>
              </a:spcBef>
              <a:spcAft>
                <a:spcPts val="0"/>
              </a:spcAft>
            </a:pPr>
            <a:r>
              <a:rPr lang="en-US" b="0" dirty="0">
                <a:solidFill>
                  <a:schemeClr val="dk1"/>
                </a:solidFill>
                <a:latin typeface="Arial"/>
                <a:ea typeface="Arial"/>
                <a:cs typeface="Arial"/>
                <a:sym typeface="Arial"/>
              </a:rPr>
              <a:t>Which </a:t>
            </a:r>
            <a:r>
              <a:rPr lang="en-US" b="0" dirty="0">
                <a:solidFill>
                  <a:schemeClr val="dk1"/>
                </a:solidFill>
                <a:highlight>
                  <a:srgbClr val="FFFF00"/>
                </a:highlight>
                <a:latin typeface="Arial"/>
                <a:ea typeface="Arial"/>
                <a:cs typeface="Arial"/>
                <a:sym typeface="Arial"/>
              </a:rPr>
              <a:t>conducts electricity</a:t>
            </a:r>
            <a:r>
              <a:rPr lang="en-US" b="0" dirty="0">
                <a:solidFill>
                  <a:schemeClr val="dk1"/>
                </a:solidFill>
                <a:latin typeface="Arial"/>
                <a:ea typeface="Arial"/>
                <a:cs typeface="Arial"/>
                <a:sym typeface="Arial"/>
              </a:rPr>
              <a:t>? (A) suit of armor (B) cotton candy</a:t>
            </a:r>
            <a:endParaRPr lang="en-US" b="0" dirty="0">
              <a:solidFill>
                <a:schemeClr val="dk1"/>
              </a:solidFill>
              <a:latin typeface="Arial"/>
              <a:cs typeface="Arial"/>
            </a:endParaRPr>
          </a:p>
        </p:txBody>
      </p:sp>
      <p:cxnSp>
        <p:nvCxnSpPr>
          <p:cNvPr id="5" name="Straight Connector 4">
            <a:extLst>
              <a:ext uri="{FF2B5EF4-FFF2-40B4-BE49-F238E27FC236}">
                <a16:creationId xmlns:a16="http://schemas.microsoft.com/office/drawing/2014/main" id="{9754F2CC-A209-41BE-AD37-7F98768514C9}"/>
              </a:ext>
            </a:extLst>
          </p:cNvPr>
          <p:cNvCxnSpPr/>
          <p:nvPr/>
        </p:nvCxnSpPr>
        <p:spPr bwMode="auto">
          <a:xfrm flipH="1">
            <a:off x="2438400" y="1143000"/>
            <a:ext cx="152400" cy="990600"/>
          </a:xfrm>
          <a:prstGeom prst="line">
            <a:avLst/>
          </a:prstGeom>
          <a:noFill/>
          <a:ln w="1905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3EC41EEC-C6D6-4A88-8985-442149F1554F}"/>
              </a:ext>
            </a:extLst>
          </p:cNvPr>
          <p:cNvCxnSpPr/>
          <p:nvPr/>
        </p:nvCxnSpPr>
        <p:spPr bwMode="auto">
          <a:xfrm>
            <a:off x="2895600" y="1143000"/>
            <a:ext cx="2514600" cy="762000"/>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99677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305;p35">
            <a:extLst>
              <a:ext uri="{FF2B5EF4-FFF2-40B4-BE49-F238E27FC236}">
                <a16:creationId xmlns:a16="http://schemas.microsoft.com/office/drawing/2014/main" id="{445E0EB8-9918-4037-89ED-C6270EB0B5F6}"/>
              </a:ext>
            </a:extLst>
          </p:cNvPr>
          <p:cNvSpPr/>
          <p:nvPr/>
        </p:nvSpPr>
        <p:spPr>
          <a:xfrm>
            <a:off x="505968" y="782689"/>
            <a:ext cx="6580632" cy="443646"/>
          </a:xfrm>
          <a:prstGeom prst="foldedCorner">
            <a:avLst>
              <a:gd name="adj" fmla="val 16667"/>
            </a:avLst>
          </a:prstGeom>
          <a:solidFill>
            <a:srgbClr val="DAE5F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b="1" i="0" u="none" strike="noStrike" cap="none">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8F67F718-8DA4-48BF-802F-5BF92C02C6CF}"/>
              </a:ext>
            </a:extLst>
          </p:cNvPr>
          <p:cNvSpPr>
            <a:spLocks noGrp="1"/>
          </p:cNvSpPr>
          <p:nvPr>
            <p:ph type="title"/>
          </p:nvPr>
        </p:nvSpPr>
        <p:spPr/>
        <p:txBody>
          <a:bodyPr/>
          <a:lstStyle/>
          <a:p>
            <a:r>
              <a:rPr lang="en-US" dirty="0"/>
              <a:t>2. Multihop Reasoning</a:t>
            </a:r>
          </a:p>
        </p:txBody>
      </p:sp>
      <p:sp>
        <p:nvSpPr>
          <p:cNvPr id="9" name="TextBox 8">
            <a:extLst>
              <a:ext uri="{FF2B5EF4-FFF2-40B4-BE49-F238E27FC236}">
                <a16:creationId xmlns:a16="http://schemas.microsoft.com/office/drawing/2014/main" id="{24F4CD86-50C6-4DBB-8DD6-E9B94DB48168}"/>
              </a:ext>
            </a:extLst>
          </p:cNvPr>
          <p:cNvSpPr txBox="1"/>
          <p:nvPr/>
        </p:nvSpPr>
        <p:spPr>
          <a:xfrm>
            <a:off x="457200" y="1542871"/>
            <a:ext cx="7891904" cy="1200329"/>
          </a:xfrm>
          <a:prstGeom prst="rect">
            <a:avLst/>
          </a:prstGeom>
          <a:noFill/>
        </p:spPr>
        <p:txBody>
          <a:bodyPr wrap="none" rtlCol="0">
            <a:spAutoFit/>
          </a:bodyPr>
          <a:lstStyle/>
          <a:p>
            <a:r>
              <a:rPr lang="en-US" dirty="0"/>
              <a:t>Retrieval 1:</a:t>
            </a:r>
          </a:p>
          <a:p>
            <a:r>
              <a:rPr lang="en-US" b="0" dirty="0"/>
              <a:t>The reciprocal of the electrical </a:t>
            </a:r>
            <a:r>
              <a:rPr lang="en-US" b="0" dirty="0">
                <a:highlight>
                  <a:srgbClr val="E7B87F"/>
                </a:highlight>
              </a:rPr>
              <a:t>resistivity</a:t>
            </a:r>
            <a:r>
              <a:rPr lang="en-US" b="0" dirty="0"/>
              <a:t> is the </a:t>
            </a:r>
            <a:r>
              <a:rPr lang="en-US" b="0" dirty="0">
                <a:highlight>
                  <a:srgbClr val="FFFF00"/>
                </a:highlight>
              </a:rPr>
              <a:t>electrical conductivity</a:t>
            </a:r>
            <a:r>
              <a:rPr lang="en-US" b="0" dirty="0"/>
              <a:t>.</a:t>
            </a:r>
          </a:p>
          <a:p>
            <a:r>
              <a:rPr lang="en-US" b="0" dirty="0">
                <a:highlight>
                  <a:srgbClr val="FFFF00"/>
                </a:highlight>
              </a:rPr>
              <a:t>Electrical conductivity </a:t>
            </a:r>
            <a:r>
              <a:rPr lang="en-US" b="0" dirty="0"/>
              <a:t>is the capacity of </a:t>
            </a:r>
            <a:r>
              <a:rPr lang="en-US" b="0" dirty="0">
                <a:highlight>
                  <a:srgbClr val="00FFFF"/>
                </a:highlight>
              </a:rPr>
              <a:t>metal</a:t>
            </a:r>
            <a:r>
              <a:rPr lang="en-US" b="0" dirty="0"/>
              <a:t> to </a:t>
            </a:r>
            <a:r>
              <a:rPr lang="en-US" b="0" dirty="0">
                <a:highlight>
                  <a:srgbClr val="FFFF00"/>
                </a:highlight>
              </a:rPr>
              <a:t>conduct an electric </a:t>
            </a:r>
            <a:r>
              <a:rPr lang="en-US" b="0" dirty="0"/>
              <a:t>current.</a:t>
            </a:r>
          </a:p>
          <a:p>
            <a:r>
              <a:rPr lang="en-US" b="0" dirty="0">
                <a:highlight>
                  <a:srgbClr val="FFFF00"/>
                </a:highlight>
              </a:rPr>
              <a:t>Electrical Conductivity </a:t>
            </a:r>
            <a:r>
              <a:rPr lang="en-US" b="0" dirty="0"/>
              <a:t>Water without minerals will not </a:t>
            </a:r>
            <a:r>
              <a:rPr lang="en-US" b="0" dirty="0">
                <a:highlight>
                  <a:srgbClr val="FFFF00"/>
                </a:highlight>
              </a:rPr>
              <a:t>conduct electricity.</a:t>
            </a:r>
          </a:p>
        </p:txBody>
      </p:sp>
      <p:sp>
        <p:nvSpPr>
          <p:cNvPr id="10" name="TextBox 9">
            <a:extLst>
              <a:ext uri="{FF2B5EF4-FFF2-40B4-BE49-F238E27FC236}">
                <a16:creationId xmlns:a16="http://schemas.microsoft.com/office/drawing/2014/main" id="{A4840E9F-F902-453F-BE9B-E0AD77189D8C}"/>
              </a:ext>
            </a:extLst>
          </p:cNvPr>
          <p:cNvSpPr txBox="1"/>
          <p:nvPr/>
        </p:nvSpPr>
        <p:spPr>
          <a:xfrm>
            <a:off x="904474" y="4056139"/>
            <a:ext cx="76200" cy="369332"/>
          </a:xfrm>
          <a:prstGeom prst="rect">
            <a:avLst/>
          </a:prstGeom>
          <a:noFill/>
        </p:spPr>
        <p:txBody>
          <a:bodyPr wrap="square" rtlCol="0">
            <a:spAutoFit/>
          </a:bodyPr>
          <a:lstStyle/>
          <a:p>
            <a:pPr algn="l"/>
            <a:endParaRPr lang="en-US" b="0" dirty="0" err="1"/>
          </a:p>
        </p:txBody>
      </p:sp>
      <p:sp>
        <p:nvSpPr>
          <p:cNvPr id="11" name="TextBox 10">
            <a:extLst>
              <a:ext uri="{FF2B5EF4-FFF2-40B4-BE49-F238E27FC236}">
                <a16:creationId xmlns:a16="http://schemas.microsoft.com/office/drawing/2014/main" id="{D7A87597-47B2-4DDB-A1CA-C6A6E3C6F786}"/>
              </a:ext>
            </a:extLst>
          </p:cNvPr>
          <p:cNvSpPr txBox="1"/>
          <p:nvPr/>
        </p:nvSpPr>
        <p:spPr>
          <a:xfrm>
            <a:off x="496042" y="3093845"/>
            <a:ext cx="8122801" cy="1200329"/>
          </a:xfrm>
          <a:prstGeom prst="rect">
            <a:avLst/>
          </a:prstGeom>
          <a:noFill/>
        </p:spPr>
        <p:txBody>
          <a:bodyPr wrap="none" rtlCol="0">
            <a:spAutoFit/>
          </a:bodyPr>
          <a:lstStyle/>
          <a:p>
            <a:r>
              <a:rPr lang="en-US" dirty="0"/>
              <a:t>Retrieval 2:</a:t>
            </a:r>
          </a:p>
          <a:p>
            <a:r>
              <a:rPr lang="en-US" b="0" dirty="0"/>
              <a:t>It was not </a:t>
            </a:r>
            <a:r>
              <a:rPr lang="en-US" b="0" dirty="0">
                <a:highlight>
                  <a:srgbClr val="00FF00"/>
                </a:highlight>
              </a:rPr>
              <a:t>suited</a:t>
            </a:r>
            <a:r>
              <a:rPr lang="en-US" b="0" dirty="0"/>
              <a:t> to be a center for extensive </a:t>
            </a:r>
            <a:r>
              <a:rPr lang="en-US" b="0" dirty="0">
                <a:highlight>
                  <a:srgbClr val="00FFFF"/>
                </a:highlight>
              </a:rPr>
              <a:t>metal</a:t>
            </a:r>
            <a:r>
              <a:rPr lang="en-US" b="0" dirty="0"/>
              <a:t>-working.</a:t>
            </a:r>
          </a:p>
          <a:p>
            <a:r>
              <a:rPr lang="en-US" b="0" dirty="0"/>
              <a:t>A </a:t>
            </a:r>
            <a:r>
              <a:rPr lang="en-US" b="0" dirty="0">
                <a:highlight>
                  <a:srgbClr val="00FF00"/>
                </a:highlight>
              </a:rPr>
              <a:t>suit of </a:t>
            </a:r>
            <a:r>
              <a:rPr lang="en-US" b="0" dirty="0" err="1">
                <a:highlight>
                  <a:srgbClr val="00FF00"/>
                </a:highlight>
              </a:rPr>
              <a:t>armour</a:t>
            </a:r>
            <a:r>
              <a:rPr lang="en-US" b="0" dirty="0">
                <a:highlight>
                  <a:srgbClr val="00FF00"/>
                </a:highlight>
              </a:rPr>
              <a:t> </a:t>
            </a:r>
            <a:r>
              <a:rPr lang="en-US" b="0" dirty="0"/>
              <a:t>is a historical type of personal body </a:t>
            </a:r>
            <a:r>
              <a:rPr lang="en-US" b="0" dirty="0" err="1"/>
              <a:t>armour</a:t>
            </a:r>
            <a:r>
              <a:rPr lang="en-US" b="0" dirty="0"/>
              <a:t> made from </a:t>
            </a:r>
            <a:r>
              <a:rPr lang="en-US" b="0" dirty="0">
                <a:highlight>
                  <a:srgbClr val="00FFFF"/>
                </a:highlight>
              </a:rPr>
              <a:t>metal</a:t>
            </a:r>
            <a:r>
              <a:rPr lang="en-US" b="0" dirty="0"/>
              <a:t>.</a:t>
            </a:r>
          </a:p>
          <a:p>
            <a:r>
              <a:rPr lang="en-US" b="0" dirty="0">
                <a:highlight>
                  <a:srgbClr val="E7B87F"/>
                </a:highlight>
              </a:rPr>
              <a:t>Resisting</a:t>
            </a:r>
            <a:r>
              <a:rPr lang="en-US" b="0" dirty="0"/>
              <a:t> arrest is a criminal charge, but civil </a:t>
            </a:r>
            <a:r>
              <a:rPr lang="en-US" b="0" dirty="0">
                <a:highlight>
                  <a:srgbClr val="00FF00"/>
                </a:highlight>
              </a:rPr>
              <a:t>suits</a:t>
            </a:r>
            <a:r>
              <a:rPr lang="en-US" b="0" dirty="0"/>
              <a:t> can be filed.</a:t>
            </a:r>
          </a:p>
        </p:txBody>
      </p:sp>
      <p:sp>
        <p:nvSpPr>
          <p:cNvPr id="12" name="Rectangle 11">
            <a:extLst>
              <a:ext uri="{FF2B5EF4-FFF2-40B4-BE49-F238E27FC236}">
                <a16:creationId xmlns:a16="http://schemas.microsoft.com/office/drawing/2014/main" id="{3A39F188-8B48-425A-BF66-02217F7FD1D2}"/>
              </a:ext>
            </a:extLst>
          </p:cNvPr>
          <p:cNvSpPr/>
          <p:nvPr/>
        </p:nvSpPr>
        <p:spPr>
          <a:xfrm>
            <a:off x="715347" y="5518847"/>
            <a:ext cx="8123853" cy="646331"/>
          </a:xfrm>
          <a:prstGeom prst="rect">
            <a:avLst/>
          </a:prstGeom>
        </p:spPr>
        <p:txBody>
          <a:bodyPr wrap="square">
            <a:spAutoFit/>
          </a:bodyPr>
          <a:lstStyle/>
          <a:p>
            <a:endParaRPr lang="en-US" b="0" dirty="0"/>
          </a:p>
          <a:p>
            <a:endParaRPr lang="en-US" b="0" dirty="0"/>
          </a:p>
        </p:txBody>
      </p:sp>
      <p:sp>
        <p:nvSpPr>
          <p:cNvPr id="3" name="Rectangle 2">
            <a:extLst>
              <a:ext uri="{FF2B5EF4-FFF2-40B4-BE49-F238E27FC236}">
                <a16:creationId xmlns:a16="http://schemas.microsoft.com/office/drawing/2014/main" id="{9CADFEB4-DFF5-46B4-8EE4-0822D579DCE9}"/>
              </a:ext>
            </a:extLst>
          </p:cNvPr>
          <p:cNvSpPr/>
          <p:nvPr/>
        </p:nvSpPr>
        <p:spPr>
          <a:xfrm>
            <a:off x="505968" y="819846"/>
            <a:ext cx="7342632" cy="369332"/>
          </a:xfrm>
          <a:prstGeom prst="rect">
            <a:avLst/>
          </a:prstGeom>
        </p:spPr>
        <p:txBody>
          <a:bodyPr wrap="square">
            <a:spAutoFit/>
          </a:bodyPr>
          <a:lstStyle/>
          <a:p>
            <a:pPr lvl="0">
              <a:spcBef>
                <a:spcPts val="0"/>
              </a:spcBef>
              <a:spcAft>
                <a:spcPts val="0"/>
              </a:spcAft>
            </a:pPr>
            <a:r>
              <a:rPr lang="en-US" b="0" dirty="0">
                <a:solidFill>
                  <a:schemeClr val="dk1"/>
                </a:solidFill>
                <a:latin typeface="Arial"/>
                <a:ea typeface="Arial"/>
                <a:cs typeface="Arial"/>
                <a:sym typeface="Arial"/>
              </a:rPr>
              <a:t>Which </a:t>
            </a:r>
            <a:r>
              <a:rPr lang="en-US" b="0" dirty="0">
                <a:solidFill>
                  <a:schemeClr val="dk1"/>
                </a:solidFill>
                <a:highlight>
                  <a:srgbClr val="FFFF00"/>
                </a:highlight>
                <a:latin typeface="Arial"/>
                <a:ea typeface="Arial"/>
                <a:cs typeface="Arial"/>
                <a:sym typeface="Arial"/>
              </a:rPr>
              <a:t>conducts electricity</a:t>
            </a:r>
            <a:r>
              <a:rPr lang="en-US" b="0" dirty="0">
                <a:solidFill>
                  <a:schemeClr val="dk1"/>
                </a:solidFill>
                <a:latin typeface="Arial"/>
                <a:ea typeface="Arial"/>
                <a:cs typeface="Arial"/>
                <a:sym typeface="Arial"/>
              </a:rPr>
              <a:t>? (A) </a:t>
            </a:r>
            <a:r>
              <a:rPr lang="en-US" b="0" dirty="0">
                <a:solidFill>
                  <a:schemeClr val="dk1"/>
                </a:solidFill>
                <a:highlight>
                  <a:srgbClr val="00FF00"/>
                </a:highlight>
                <a:latin typeface="Arial"/>
                <a:ea typeface="Arial"/>
                <a:cs typeface="Arial"/>
                <a:sym typeface="Arial"/>
              </a:rPr>
              <a:t>suit of armor </a:t>
            </a:r>
            <a:r>
              <a:rPr lang="en-US" b="0" dirty="0">
                <a:solidFill>
                  <a:schemeClr val="dk1"/>
                </a:solidFill>
                <a:latin typeface="Arial"/>
                <a:ea typeface="Arial"/>
                <a:cs typeface="Arial"/>
                <a:sym typeface="Arial"/>
              </a:rPr>
              <a:t>(B) cotton candy</a:t>
            </a:r>
            <a:endParaRPr lang="en-US" b="0" dirty="0">
              <a:solidFill>
                <a:schemeClr val="dk1"/>
              </a:solidFill>
              <a:latin typeface="Arial"/>
              <a:cs typeface="Arial"/>
            </a:endParaRPr>
          </a:p>
        </p:txBody>
      </p:sp>
      <p:cxnSp>
        <p:nvCxnSpPr>
          <p:cNvPr id="14" name="Straight Connector 13">
            <a:extLst>
              <a:ext uri="{FF2B5EF4-FFF2-40B4-BE49-F238E27FC236}">
                <a16:creationId xmlns:a16="http://schemas.microsoft.com/office/drawing/2014/main" id="{184EC108-7D5B-43D3-AAA5-27C1566A72D3}"/>
              </a:ext>
            </a:extLst>
          </p:cNvPr>
          <p:cNvCxnSpPr/>
          <p:nvPr/>
        </p:nvCxnSpPr>
        <p:spPr bwMode="auto">
          <a:xfrm flipH="1">
            <a:off x="2438400" y="1143000"/>
            <a:ext cx="152400" cy="990600"/>
          </a:xfrm>
          <a:prstGeom prst="line">
            <a:avLst/>
          </a:prstGeom>
          <a:noFill/>
          <a:ln w="19050"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8ED246F8-9092-421B-8A13-86A7E0920FCD}"/>
              </a:ext>
            </a:extLst>
          </p:cNvPr>
          <p:cNvCxnSpPr/>
          <p:nvPr/>
        </p:nvCxnSpPr>
        <p:spPr bwMode="auto">
          <a:xfrm>
            <a:off x="2895600" y="1143000"/>
            <a:ext cx="2514600" cy="762000"/>
          </a:xfrm>
          <a:prstGeom prst="straightConnector1">
            <a:avLst/>
          </a:prstGeom>
          <a:noFill/>
          <a:ln w="190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D1641BCD-FF31-417C-9FE4-8D3304AA6FEB}"/>
              </a:ext>
            </a:extLst>
          </p:cNvPr>
          <p:cNvCxnSpPr/>
          <p:nvPr/>
        </p:nvCxnSpPr>
        <p:spPr bwMode="auto">
          <a:xfrm>
            <a:off x="4953000" y="2362200"/>
            <a:ext cx="457200" cy="1295400"/>
          </a:xfrm>
          <a:prstGeom prst="straightConnector1">
            <a:avLst/>
          </a:prstGeom>
          <a:noFill/>
          <a:ln w="19050"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0B2F667D-1CE0-4297-90B1-E70329640243}"/>
              </a:ext>
            </a:extLst>
          </p:cNvPr>
          <p:cNvCxnSpPr/>
          <p:nvPr/>
        </p:nvCxnSpPr>
        <p:spPr bwMode="auto">
          <a:xfrm>
            <a:off x="4953000" y="2451008"/>
            <a:ext cx="2895600" cy="1298615"/>
          </a:xfrm>
          <a:prstGeom prst="straightConnector1">
            <a:avLst/>
          </a:prstGeom>
          <a:noFill/>
          <a:ln w="1905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1A3CE949-C701-4DFE-B911-19EA9BB1A626}"/>
              </a:ext>
            </a:extLst>
          </p:cNvPr>
          <p:cNvCxnSpPr/>
          <p:nvPr/>
        </p:nvCxnSpPr>
        <p:spPr bwMode="auto">
          <a:xfrm flipH="1">
            <a:off x="1524000" y="2159541"/>
            <a:ext cx="2514600" cy="1896598"/>
          </a:xfrm>
          <a:prstGeom prst="straightConnector1">
            <a:avLst/>
          </a:prstGeom>
          <a:noFill/>
          <a:ln w="1905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A9BEDD11-14D1-4098-B410-BEA2749F57CC}"/>
              </a:ext>
            </a:extLst>
          </p:cNvPr>
          <p:cNvSpPr txBox="1"/>
          <p:nvPr/>
        </p:nvSpPr>
        <p:spPr>
          <a:xfrm>
            <a:off x="919031" y="5466264"/>
            <a:ext cx="76200" cy="369332"/>
          </a:xfrm>
          <a:prstGeom prst="rect">
            <a:avLst/>
          </a:prstGeom>
          <a:noFill/>
        </p:spPr>
        <p:txBody>
          <a:bodyPr wrap="square" rtlCol="0">
            <a:spAutoFit/>
          </a:bodyPr>
          <a:lstStyle/>
          <a:p>
            <a:pPr algn="l"/>
            <a:endParaRPr lang="en-US" b="0" dirty="0" err="1"/>
          </a:p>
        </p:txBody>
      </p:sp>
      <p:sp>
        <p:nvSpPr>
          <p:cNvPr id="18" name="TextBox 17">
            <a:extLst>
              <a:ext uri="{FF2B5EF4-FFF2-40B4-BE49-F238E27FC236}">
                <a16:creationId xmlns:a16="http://schemas.microsoft.com/office/drawing/2014/main" id="{F00AD2F1-9A31-40C9-8E81-C98E58131D07}"/>
              </a:ext>
            </a:extLst>
          </p:cNvPr>
          <p:cNvSpPr txBox="1"/>
          <p:nvPr/>
        </p:nvSpPr>
        <p:spPr>
          <a:xfrm>
            <a:off x="510599" y="4503970"/>
            <a:ext cx="7827849" cy="923330"/>
          </a:xfrm>
          <a:prstGeom prst="rect">
            <a:avLst/>
          </a:prstGeom>
          <a:noFill/>
        </p:spPr>
        <p:txBody>
          <a:bodyPr wrap="none" rtlCol="0">
            <a:spAutoFit/>
          </a:bodyPr>
          <a:lstStyle/>
          <a:p>
            <a:r>
              <a:rPr lang="en-US" dirty="0"/>
              <a:t>Form Chains:</a:t>
            </a:r>
          </a:p>
          <a:p>
            <a:r>
              <a:rPr lang="en-US" b="0" dirty="0"/>
              <a:t>“</a:t>
            </a:r>
            <a:r>
              <a:rPr lang="en-US" b="0" dirty="0">
                <a:highlight>
                  <a:srgbClr val="00FF00"/>
                </a:highlight>
              </a:rPr>
              <a:t>suit of armor</a:t>
            </a:r>
            <a:r>
              <a:rPr lang="en-US" b="0" dirty="0"/>
              <a:t>…made from </a:t>
            </a:r>
            <a:r>
              <a:rPr lang="en-US" b="0" dirty="0">
                <a:highlight>
                  <a:srgbClr val="00FFFF"/>
                </a:highlight>
              </a:rPr>
              <a:t>metal</a:t>
            </a:r>
            <a:r>
              <a:rPr lang="en-US" b="0" dirty="0"/>
              <a:t>”  AND “…</a:t>
            </a:r>
            <a:r>
              <a:rPr lang="en-US" b="0" dirty="0">
                <a:highlight>
                  <a:srgbClr val="00FFFF"/>
                </a:highlight>
              </a:rPr>
              <a:t>metal</a:t>
            </a:r>
            <a:r>
              <a:rPr lang="en-US" b="0" dirty="0"/>
              <a:t> </a:t>
            </a:r>
            <a:r>
              <a:rPr lang="en-US" b="0" dirty="0">
                <a:highlight>
                  <a:srgbClr val="FFFF00"/>
                </a:highlight>
              </a:rPr>
              <a:t>conduct electrical </a:t>
            </a:r>
            <a:r>
              <a:rPr lang="en-US" b="0" dirty="0"/>
              <a:t>current”</a:t>
            </a:r>
          </a:p>
          <a:p>
            <a:r>
              <a:rPr lang="en-US" b="0" dirty="0"/>
              <a:t>	=&gt; “</a:t>
            </a:r>
            <a:r>
              <a:rPr lang="en-US" b="0" dirty="0">
                <a:highlight>
                  <a:srgbClr val="00FF00"/>
                </a:highlight>
              </a:rPr>
              <a:t>suit of armor </a:t>
            </a:r>
            <a:r>
              <a:rPr lang="en-US" b="0" dirty="0">
                <a:highlight>
                  <a:srgbClr val="FFFF00"/>
                </a:highlight>
              </a:rPr>
              <a:t>conducts electricity</a:t>
            </a:r>
            <a:r>
              <a:rPr lang="en-US" b="0" dirty="0"/>
              <a:t>” </a:t>
            </a:r>
          </a:p>
        </p:txBody>
      </p:sp>
      <p:sp>
        <p:nvSpPr>
          <p:cNvPr id="19" name="TextBox 18">
            <a:extLst>
              <a:ext uri="{FF2B5EF4-FFF2-40B4-BE49-F238E27FC236}">
                <a16:creationId xmlns:a16="http://schemas.microsoft.com/office/drawing/2014/main" id="{E46D1651-A14C-47C4-A477-EA7A2626384A}"/>
              </a:ext>
            </a:extLst>
          </p:cNvPr>
          <p:cNvSpPr txBox="1"/>
          <p:nvPr/>
        </p:nvSpPr>
        <p:spPr>
          <a:xfrm>
            <a:off x="505968" y="5494183"/>
            <a:ext cx="8417754" cy="646331"/>
          </a:xfrm>
          <a:prstGeom prst="rect">
            <a:avLst/>
          </a:prstGeom>
          <a:noFill/>
        </p:spPr>
        <p:txBody>
          <a:bodyPr wrap="none" rtlCol="0">
            <a:spAutoFit/>
          </a:bodyPr>
          <a:lstStyle/>
          <a:p>
            <a:r>
              <a:rPr lang="en-US" b="0" dirty="0"/>
              <a:t>“</a:t>
            </a:r>
            <a:r>
              <a:rPr lang="en-US" b="0" dirty="0">
                <a:highlight>
                  <a:srgbClr val="E7B87F"/>
                </a:highlight>
              </a:rPr>
              <a:t>Resisting</a:t>
            </a:r>
            <a:r>
              <a:rPr lang="en-US" b="0" dirty="0"/>
              <a:t> arrest…</a:t>
            </a:r>
            <a:r>
              <a:rPr lang="en-US" b="0" dirty="0">
                <a:highlight>
                  <a:srgbClr val="00FF00"/>
                </a:highlight>
              </a:rPr>
              <a:t>suits</a:t>
            </a:r>
            <a:r>
              <a:rPr lang="en-US" b="0" dirty="0"/>
              <a:t> can be filed” AND “reciprocal of </a:t>
            </a:r>
            <a:r>
              <a:rPr lang="en-US" b="0" dirty="0">
                <a:highlight>
                  <a:srgbClr val="E7B87F"/>
                </a:highlight>
              </a:rPr>
              <a:t>resistivity</a:t>
            </a:r>
            <a:r>
              <a:rPr lang="en-US" b="0" dirty="0"/>
              <a:t> is </a:t>
            </a:r>
            <a:r>
              <a:rPr lang="en-US" b="0" dirty="0">
                <a:highlight>
                  <a:srgbClr val="FFFF00"/>
                </a:highlight>
              </a:rPr>
              <a:t>conductivity</a:t>
            </a:r>
            <a:r>
              <a:rPr lang="en-US" b="0" dirty="0"/>
              <a:t>”</a:t>
            </a:r>
          </a:p>
          <a:p>
            <a:r>
              <a:rPr lang="en-US" b="0" dirty="0"/>
              <a:t>	=&gt; “</a:t>
            </a:r>
            <a:r>
              <a:rPr lang="en-US" b="0" dirty="0">
                <a:highlight>
                  <a:srgbClr val="00FF00"/>
                </a:highlight>
              </a:rPr>
              <a:t>suit of armor </a:t>
            </a:r>
            <a:r>
              <a:rPr lang="en-US" b="0" dirty="0">
                <a:highlight>
                  <a:srgbClr val="FFFF00"/>
                </a:highlight>
              </a:rPr>
              <a:t>conducts electricity</a:t>
            </a:r>
            <a:r>
              <a:rPr lang="en-US" b="0" dirty="0"/>
              <a:t>” </a:t>
            </a:r>
          </a:p>
        </p:txBody>
      </p:sp>
      <p:sp>
        <p:nvSpPr>
          <p:cNvPr id="20" name="TextBox 19">
            <a:extLst>
              <a:ext uri="{FF2B5EF4-FFF2-40B4-BE49-F238E27FC236}">
                <a16:creationId xmlns:a16="http://schemas.microsoft.com/office/drawing/2014/main" id="{F2A5336D-CD22-4EC0-8145-A477ED31017D}"/>
              </a:ext>
            </a:extLst>
          </p:cNvPr>
          <p:cNvSpPr txBox="1"/>
          <p:nvPr/>
        </p:nvSpPr>
        <p:spPr>
          <a:xfrm>
            <a:off x="510694" y="6310068"/>
            <a:ext cx="4442306" cy="369332"/>
          </a:xfrm>
          <a:prstGeom prst="rect">
            <a:avLst/>
          </a:prstGeom>
          <a:noFill/>
        </p:spPr>
        <p:txBody>
          <a:bodyPr wrap="none" rtlCol="0">
            <a:spAutoFit/>
          </a:bodyPr>
          <a:lstStyle/>
          <a:p>
            <a:r>
              <a:rPr lang="en-US" dirty="0"/>
              <a:t>Train system to recognize good chains</a:t>
            </a:r>
            <a:endParaRPr lang="en-US" b="0" dirty="0"/>
          </a:p>
        </p:txBody>
      </p:sp>
      <p:sp>
        <p:nvSpPr>
          <p:cNvPr id="4" name="TextBox 3">
            <a:extLst>
              <a:ext uri="{FF2B5EF4-FFF2-40B4-BE49-F238E27FC236}">
                <a16:creationId xmlns:a16="http://schemas.microsoft.com/office/drawing/2014/main" id="{785AC4E4-D059-42CD-B2B2-8C3A4D409D9B}"/>
              </a:ext>
            </a:extLst>
          </p:cNvPr>
          <p:cNvSpPr txBox="1"/>
          <p:nvPr/>
        </p:nvSpPr>
        <p:spPr>
          <a:xfrm>
            <a:off x="8439961" y="4546142"/>
            <a:ext cx="704039" cy="830997"/>
          </a:xfrm>
          <a:prstGeom prst="rect">
            <a:avLst/>
          </a:prstGeom>
          <a:noFill/>
        </p:spPr>
        <p:txBody>
          <a:bodyPr wrap="none" rtlCol="0">
            <a:spAutoFit/>
          </a:bodyPr>
          <a:lstStyle/>
          <a:p>
            <a:pPr algn="l"/>
            <a:r>
              <a:rPr lang="en-US" sz="4800" dirty="0">
                <a:solidFill>
                  <a:srgbClr val="00B050"/>
                </a:solidFill>
                <a:sym typeface="Wingdings" panose="05000000000000000000" pitchFamily="2" charset="2"/>
              </a:rPr>
              <a:t></a:t>
            </a:r>
            <a:endParaRPr lang="en-US" sz="4800" dirty="0">
              <a:solidFill>
                <a:srgbClr val="00B050"/>
              </a:solidFill>
            </a:endParaRPr>
          </a:p>
        </p:txBody>
      </p:sp>
      <p:sp>
        <p:nvSpPr>
          <p:cNvPr id="23" name="TextBox 22">
            <a:extLst>
              <a:ext uri="{FF2B5EF4-FFF2-40B4-BE49-F238E27FC236}">
                <a16:creationId xmlns:a16="http://schemas.microsoft.com/office/drawing/2014/main" id="{7778DAB5-ED72-4D7C-8B58-4E0E5AF7BD3A}"/>
              </a:ext>
            </a:extLst>
          </p:cNvPr>
          <p:cNvSpPr txBox="1"/>
          <p:nvPr/>
        </p:nvSpPr>
        <p:spPr>
          <a:xfrm>
            <a:off x="8439961" y="5235431"/>
            <a:ext cx="704039" cy="830997"/>
          </a:xfrm>
          <a:prstGeom prst="rect">
            <a:avLst/>
          </a:prstGeom>
          <a:noFill/>
        </p:spPr>
        <p:txBody>
          <a:bodyPr wrap="none" rtlCol="0">
            <a:spAutoFit/>
          </a:bodyPr>
          <a:lstStyle/>
          <a:p>
            <a:pPr algn="l"/>
            <a:r>
              <a:rPr lang="en-US" sz="4800" dirty="0">
                <a:solidFill>
                  <a:srgbClr val="FF0000"/>
                </a:solidFill>
                <a:sym typeface="Wingdings" panose="05000000000000000000" pitchFamily="2" charset="2"/>
              </a:rPr>
              <a:t></a:t>
            </a:r>
            <a:endParaRPr lang="en-US" sz="4800" dirty="0">
              <a:solidFill>
                <a:srgbClr val="FF0000"/>
              </a:solidFill>
            </a:endParaRPr>
          </a:p>
        </p:txBody>
      </p:sp>
    </p:spTree>
    <p:extLst>
      <p:ext uri="{BB962C8B-B14F-4D97-AF65-F5344CB8AC3E}">
        <p14:creationId xmlns:p14="http://schemas.microsoft.com/office/powerpoint/2010/main" val="69833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4" grpId="0"/>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52ACD48-A8C2-4079-8AA0-D0D51E9FE7FA}"/>
              </a:ext>
            </a:extLst>
          </p:cNvPr>
          <p:cNvSpPr txBox="1"/>
          <p:nvPr/>
        </p:nvSpPr>
        <p:spPr>
          <a:xfrm>
            <a:off x="838200" y="1447800"/>
            <a:ext cx="4969512" cy="2554545"/>
          </a:xfrm>
          <a:prstGeom prst="rect">
            <a:avLst/>
          </a:prstGeom>
          <a:noFill/>
        </p:spPr>
        <p:txBody>
          <a:bodyPr wrap="square" rtlCol="0">
            <a:spAutoFit/>
          </a:bodyPr>
          <a:lstStyle/>
          <a:p>
            <a:pPr algn="l"/>
            <a:r>
              <a:rPr lang="en-US" sz="2000" b="0" dirty="0"/>
              <a:t>Roots absorb water from the soil.</a:t>
            </a:r>
          </a:p>
          <a:p>
            <a:pPr algn="l"/>
            <a:endParaRPr lang="en-US" sz="2000" b="0" dirty="0"/>
          </a:p>
          <a:p>
            <a:pPr algn="l"/>
            <a:r>
              <a:rPr lang="en-US" sz="2000" b="0" dirty="0"/>
              <a:t>The water flows to the leaf.</a:t>
            </a:r>
          </a:p>
          <a:p>
            <a:pPr algn="l"/>
            <a:endParaRPr lang="en-US" sz="2000" b="0" dirty="0"/>
          </a:p>
          <a:p>
            <a:pPr algn="l"/>
            <a:r>
              <a:rPr lang="en-US" sz="2000" b="0" dirty="0"/>
              <a:t>Light and CO2 enter leaf.</a:t>
            </a:r>
          </a:p>
          <a:p>
            <a:pPr algn="l"/>
            <a:endParaRPr lang="en-US" sz="2000" b="0" dirty="0"/>
          </a:p>
          <a:p>
            <a:pPr algn="l"/>
            <a:r>
              <a:rPr lang="en-US" sz="2000" b="0" dirty="0"/>
              <a:t>Light, water, CO2 form sugar.</a:t>
            </a:r>
          </a:p>
          <a:p>
            <a:pPr algn="l"/>
            <a:endParaRPr lang="en-US" sz="2000" b="0" dirty="0"/>
          </a:p>
        </p:txBody>
      </p:sp>
      <p:sp>
        <p:nvSpPr>
          <p:cNvPr id="25" name="Rectangle 24">
            <a:extLst>
              <a:ext uri="{FF2B5EF4-FFF2-40B4-BE49-F238E27FC236}">
                <a16:creationId xmlns:a16="http://schemas.microsoft.com/office/drawing/2014/main" id="{B4D6CEC7-50E5-4C8F-B3BA-16AE6481729D}"/>
              </a:ext>
            </a:extLst>
          </p:cNvPr>
          <p:cNvSpPr/>
          <p:nvPr/>
        </p:nvSpPr>
        <p:spPr bwMode="auto">
          <a:xfrm>
            <a:off x="778512" y="1363968"/>
            <a:ext cx="3945888" cy="2429140"/>
          </a:xfrm>
          <a:prstGeom prst="rect">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sz="2000" dirty="0"/>
          </a:p>
        </p:txBody>
      </p:sp>
      <p:sp>
        <p:nvSpPr>
          <p:cNvPr id="2" name="Title 1"/>
          <p:cNvSpPr>
            <a:spLocks noGrp="1"/>
          </p:cNvSpPr>
          <p:nvPr>
            <p:ph type="title"/>
          </p:nvPr>
        </p:nvSpPr>
        <p:spPr/>
        <p:txBody>
          <a:bodyPr/>
          <a:lstStyle/>
          <a:p>
            <a:r>
              <a:rPr lang="en-US" dirty="0"/>
              <a:t>3. Modeling World States</a:t>
            </a:r>
          </a:p>
        </p:txBody>
      </p:sp>
      <p:sp>
        <p:nvSpPr>
          <p:cNvPr id="20" name="Down Arrow 19"/>
          <p:cNvSpPr/>
          <p:nvPr/>
        </p:nvSpPr>
        <p:spPr>
          <a:xfrm>
            <a:off x="99993" y="1600200"/>
            <a:ext cx="226418" cy="2192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7C6FBF4-42B5-47A8-92D9-832FBC3E3745}"/>
              </a:ext>
            </a:extLst>
          </p:cNvPr>
          <p:cNvSpPr txBox="1"/>
          <p:nvPr/>
        </p:nvSpPr>
        <p:spPr>
          <a:xfrm>
            <a:off x="1676400" y="884905"/>
            <a:ext cx="2475358" cy="461665"/>
          </a:xfrm>
          <a:prstGeom prst="rect">
            <a:avLst/>
          </a:prstGeom>
          <a:noFill/>
        </p:spPr>
        <p:txBody>
          <a:bodyPr wrap="none" rtlCol="0">
            <a:spAutoFit/>
          </a:bodyPr>
          <a:lstStyle/>
          <a:p>
            <a:pPr algn="l"/>
            <a:r>
              <a:rPr lang="en-US" sz="2400" b="1" dirty="0"/>
              <a:t>Photosynthesis</a:t>
            </a:r>
          </a:p>
        </p:txBody>
      </p:sp>
      <p:sp>
        <p:nvSpPr>
          <p:cNvPr id="3" name="Rectangle: Rounded Corners 2">
            <a:extLst>
              <a:ext uri="{FF2B5EF4-FFF2-40B4-BE49-F238E27FC236}">
                <a16:creationId xmlns:a16="http://schemas.microsoft.com/office/drawing/2014/main" id="{767E5B68-7617-44EB-AEB2-B9E2B0ECB82D}"/>
              </a:ext>
            </a:extLst>
          </p:cNvPr>
          <p:cNvSpPr/>
          <p:nvPr/>
        </p:nvSpPr>
        <p:spPr bwMode="auto">
          <a:xfrm>
            <a:off x="609600" y="1346570"/>
            <a:ext cx="4267200" cy="533400"/>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6566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52ACD48-A8C2-4079-8AA0-D0D51E9FE7FA}"/>
              </a:ext>
            </a:extLst>
          </p:cNvPr>
          <p:cNvSpPr txBox="1"/>
          <p:nvPr/>
        </p:nvSpPr>
        <p:spPr>
          <a:xfrm>
            <a:off x="838200" y="1447800"/>
            <a:ext cx="4969512" cy="2554545"/>
          </a:xfrm>
          <a:prstGeom prst="rect">
            <a:avLst/>
          </a:prstGeom>
          <a:noFill/>
        </p:spPr>
        <p:txBody>
          <a:bodyPr wrap="square" rtlCol="0">
            <a:spAutoFit/>
          </a:bodyPr>
          <a:lstStyle/>
          <a:p>
            <a:pPr algn="l"/>
            <a:r>
              <a:rPr lang="en-US" sz="2000" b="0" dirty="0"/>
              <a:t>Roots absorb water from the soil.</a:t>
            </a:r>
          </a:p>
          <a:p>
            <a:pPr algn="l"/>
            <a:endParaRPr lang="en-US" sz="2000" b="0" dirty="0"/>
          </a:p>
          <a:p>
            <a:pPr algn="l"/>
            <a:r>
              <a:rPr lang="en-US" sz="2000" b="0" dirty="0"/>
              <a:t>The water flows to the leaf.</a:t>
            </a:r>
          </a:p>
          <a:p>
            <a:pPr algn="l"/>
            <a:endParaRPr lang="en-US" sz="2000" b="0" dirty="0"/>
          </a:p>
          <a:p>
            <a:pPr algn="l"/>
            <a:r>
              <a:rPr lang="en-US" sz="2000" b="0" dirty="0"/>
              <a:t>Light and CO2 enter leaf.</a:t>
            </a:r>
          </a:p>
          <a:p>
            <a:pPr algn="l"/>
            <a:endParaRPr lang="en-US" sz="2000" b="0" dirty="0"/>
          </a:p>
          <a:p>
            <a:pPr algn="l"/>
            <a:r>
              <a:rPr lang="en-US" sz="2000" b="0" dirty="0"/>
              <a:t>Light, water, CO2 form sugar.</a:t>
            </a:r>
          </a:p>
          <a:p>
            <a:pPr algn="l"/>
            <a:endParaRPr lang="en-US" sz="2000" b="0" dirty="0"/>
          </a:p>
        </p:txBody>
      </p:sp>
      <p:sp>
        <p:nvSpPr>
          <p:cNvPr id="25" name="Rectangle 24">
            <a:extLst>
              <a:ext uri="{FF2B5EF4-FFF2-40B4-BE49-F238E27FC236}">
                <a16:creationId xmlns:a16="http://schemas.microsoft.com/office/drawing/2014/main" id="{B4D6CEC7-50E5-4C8F-B3BA-16AE6481729D}"/>
              </a:ext>
            </a:extLst>
          </p:cNvPr>
          <p:cNvSpPr/>
          <p:nvPr/>
        </p:nvSpPr>
        <p:spPr bwMode="auto">
          <a:xfrm>
            <a:off x="778512" y="1363968"/>
            <a:ext cx="3945888" cy="2429140"/>
          </a:xfrm>
          <a:prstGeom prst="rect">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sz="2000" dirty="0"/>
          </a:p>
        </p:txBody>
      </p:sp>
      <p:sp>
        <p:nvSpPr>
          <p:cNvPr id="2" name="Title 1"/>
          <p:cNvSpPr>
            <a:spLocks noGrp="1"/>
          </p:cNvSpPr>
          <p:nvPr>
            <p:ph type="title"/>
          </p:nvPr>
        </p:nvSpPr>
        <p:spPr/>
        <p:txBody>
          <a:bodyPr/>
          <a:lstStyle/>
          <a:p>
            <a:r>
              <a:rPr lang="en-US" dirty="0"/>
              <a:t>3. Modeling World States</a:t>
            </a:r>
          </a:p>
        </p:txBody>
      </p:sp>
      <p:sp>
        <p:nvSpPr>
          <p:cNvPr id="20" name="Down Arrow 19"/>
          <p:cNvSpPr/>
          <p:nvPr/>
        </p:nvSpPr>
        <p:spPr>
          <a:xfrm>
            <a:off x="99993" y="1600200"/>
            <a:ext cx="226418" cy="21929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7C6FBF4-42B5-47A8-92D9-832FBC3E3745}"/>
              </a:ext>
            </a:extLst>
          </p:cNvPr>
          <p:cNvSpPr txBox="1"/>
          <p:nvPr/>
        </p:nvSpPr>
        <p:spPr>
          <a:xfrm>
            <a:off x="1676400" y="884905"/>
            <a:ext cx="2475358" cy="461665"/>
          </a:xfrm>
          <a:prstGeom prst="rect">
            <a:avLst/>
          </a:prstGeom>
          <a:noFill/>
        </p:spPr>
        <p:txBody>
          <a:bodyPr wrap="none" rtlCol="0">
            <a:spAutoFit/>
          </a:bodyPr>
          <a:lstStyle/>
          <a:p>
            <a:pPr algn="l"/>
            <a:r>
              <a:rPr lang="en-US" sz="2400" b="1" dirty="0"/>
              <a:t>Photosynthesis</a:t>
            </a:r>
          </a:p>
        </p:txBody>
      </p:sp>
      <p:pic>
        <p:nvPicPr>
          <p:cNvPr id="21" name="Image" descr="Image">
            <a:extLst>
              <a:ext uri="{FF2B5EF4-FFF2-40B4-BE49-F238E27FC236}">
                <a16:creationId xmlns:a16="http://schemas.microsoft.com/office/drawing/2014/main" id="{3CF8D546-2965-44DB-AC6D-4F0F3B4C2364}"/>
              </a:ext>
            </a:extLst>
          </p:cNvPr>
          <p:cNvPicPr>
            <a:picLocks noChangeAspect="1"/>
          </p:cNvPicPr>
          <p:nvPr/>
        </p:nvPicPr>
        <p:blipFill>
          <a:blip r:embed="rId3"/>
          <a:stretch>
            <a:fillRect/>
          </a:stretch>
        </p:blipFill>
        <p:spPr>
          <a:xfrm>
            <a:off x="5016936" y="1059936"/>
            <a:ext cx="3766408" cy="2756928"/>
          </a:xfrm>
          <a:prstGeom prst="rect">
            <a:avLst/>
          </a:prstGeom>
          <a:ln w="12700">
            <a:miter lim="400000"/>
          </a:ln>
        </p:spPr>
      </p:pic>
      <p:sp>
        <p:nvSpPr>
          <p:cNvPr id="3" name="Rectangle: Rounded Corners 2">
            <a:extLst>
              <a:ext uri="{FF2B5EF4-FFF2-40B4-BE49-F238E27FC236}">
                <a16:creationId xmlns:a16="http://schemas.microsoft.com/office/drawing/2014/main" id="{767E5B68-7617-44EB-AEB2-B9E2B0ECB82D}"/>
              </a:ext>
            </a:extLst>
          </p:cNvPr>
          <p:cNvSpPr/>
          <p:nvPr/>
        </p:nvSpPr>
        <p:spPr bwMode="auto">
          <a:xfrm>
            <a:off x="625043" y="1994270"/>
            <a:ext cx="4267200" cy="533400"/>
          </a:xfrm>
          <a:prstGeom prst="round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28AE630C-3CC9-49E4-A8E1-8F99F2D12EF3}"/>
              </a:ext>
            </a:extLst>
          </p:cNvPr>
          <p:cNvSpPr txBox="1"/>
          <p:nvPr/>
        </p:nvSpPr>
        <p:spPr>
          <a:xfrm>
            <a:off x="1066800" y="4707508"/>
            <a:ext cx="4137671" cy="461665"/>
          </a:xfrm>
          <a:prstGeom prst="rect">
            <a:avLst/>
          </a:prstGeom>
          <a:noFill/>
        </p:spPr>
        <p:txBody>
          <a:bodyPr wrap="none" rtlCol="0">
            <a:spAutoFit/>
          </a:bodyPr>
          <a:lstStyle/>
          <a:p>
            <a:pPr algn="l"/>
            <a:r>
              <a:rPr lang="en-US" sz="2400" b="0" dirty="0"/>
              <a:t>Where is the sugar created? </a:t>
            </a:r>
          </a:p>
        </p:txBody>
      </p:sp>
      <p:sp>
        <p:nvSpPr>
          <p:cNvPr id="5" name="Rectangle 4">
            <a:extLst>
              <a:ext uri="{FF2B5EF4-FFF2-40B4-BE49-F238E27FC236}">
                <a16:creationId xmlns:a16="http://schemas.microsoft.com/office/drawing/2014/main" id="{0BF42458-3A72-48A4-9188-77293C8CB033}"/>
              </a:ext>
            </a:extLst>
          </p:cNvPr>
          <p:cNvSpPr/>
          <p:nvPr/>
        </p:nvSpPr>
        <p:spPr>
          <a:xfrm>
            <a:off x="5040885" y="4721096"/>
            <a:ext cx="2695610" cy="461665"/>
          </a:xfrm>
          <a:prstGeom prst="rect">
            <a:avLst/>
          </a:prstGeom>
        </p:spPr>
        <p:txBody>
          <a:bodyPr wrap="none">
            <a:spAutoFit/>
          </a:bodyPr>
          <a:lstStyle/>
          <a:p>
            <a:r>
              <a:rPr lang="en-US" sz="2400" dirty="0">
                <a:solidFill>
                  <a:srgbClr val="FF0000"/>
                </a:solidFill>
              </a:rPr>
              <a:t>Light, water, CO2</a:t>
            </a:r>
          </a:p>
        </p:txBody>
      </p:sp>
      <p:sp>
        <p:nvSpPr>
          <p:cNvPr id="6" name="TextBox 5">
            <a:extLst>
              <a:ext uri="{FF2B5EF4-FFF2-40B4-BE49-F238E27FC236}">
                <a16:creationId xmlns:a16="http://schemas.microsoft.com/office/drawing/2014/main" id="{CF22B0AD-E689-4D8F-BF37-5CCA7569FB50}"/>
              </a:ext>
            </a:extLst>
          </p:cNvPr>
          <p:cNvSpPr txBox="1"/>
          <p:nvPr/>
        </p:nvSpPr>
        <p:spPr>
          <a:xfrm>
            <a:off x="7924800" y="4799841"/>
            <a:ext cx="979755" cy="369332"/>
          </a:xfrm>
          <a:prstGeom prst="rect">
            <a:avLst/>
          </a:prstGeom>
          <a:noFill/>
        </p:spPr>
        <p:txBody>
          <a:bodyPr wrap="none" rtlCol="0">
            <a:spAutoFit/>
          </a:bodyPr>
          <a:lstStyle/>
          <a:p>
            <a:pPr algn="l"/>
            <a:r>
              <a:rPr lang="en-US" b="0" dirty="0"/>
              <a:t>[</a:t>
            </a:r>
            <a:r>
              <a:rPr lang="en-US" b="0" dirty="0" err="1"/>
              <a:t>BiDAF</a:t>
            </a:r>
            <a:r>
              <a:rPr lang="en-US" b="0" dirty="0"/>
              <a:t>]</a:t>
            </a:r>
          </a:p>
        </p:txBody>
      </p:sp>
    </p:spTree>
    <p:extLst>
      <p:ext uri="{BB962C8B-B14F-4D97-AF65-F5344CB8AC3E}">
        <p14:creationId xmlns:p14="http://schemas.microsoft.com/office/powerpoint/2010/main" val="321877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b="0" dirty="0">
                          <a:solidFill>
                            <a:schemeClr val="tx1"/>
                          </a:solidFill>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endParaRPr lang="en-US" sz="1400" b="1" dirty="0">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b="1">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endParaRPr lang="en-US" sz="1400" b="1" dirty="0">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51" name="Rectangle: Rounded Corners 50">
            <a:extLst>
              <a:ext uri="{FF2B5EF4-FFF2-40B4-BE49-F238E27FC236}">
                <a16:creationId xmlns:a16="http://schemas.microsoft.com/office/drawing/2014/main" id="{5AF8B294-D148-4A92-BE63-C381CB5517CD}"/>
              </a:ext>
            </a:extLst>
          </p:cNvPr>
          <p:cNvSpPr/>
          <p:nvPr/>
        </p:nvSpPr>
        <p:spPr bwMode="auto">
          <a:xfrm>
            <a:off x="63190" y="2654511"/>
            <a:ext cx="2688571" cy="439497"/>
          </a:xfrm>
          <a:prstGeom prst="roundRect">
            <a:avLst>
              <a:gd name="adj" fmla="val 50000"/>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549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solidFill>
                <a:schemeClr val="accent1">
                  <a:lumMod val="50000"/>
                </a:schemeClr>
              </a:solidFill>
            </a:endParaRPr>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b="1" dirty="0">
                          <a:solidFill>
                            <a:srgbClr val="FF0000"/>
                          </a:solidFill>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r>
                        <a:rPr lang="en-US" sz="1400" b="1" dirty="0">
                          <a:solidFill>
                            <a:srgbClr val="FF0000"/>
                          </a:solidFill>
                          <a:effectLst/>
                        </a:rPr>
                        <a:t>soil</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b="1">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r>
                        <a:rPr lang="en-US" sz="1400" b="1" dirty="0">
                          <a:solidFill>
                            <a:srgbClr val="FF0000"/>
                          </a:solidFill>
                          <a:effectLst/>
                        </a:rPr>
                        <a:t>roots</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10" name="Freeform: Shape 9">
            <a:extLst>
              <a:ext uri="{FF2B5EF4-FFF2-40B4-BE49-F238E27FC236}">
                <a16:creationId xmlns:a16="http://schemas.microsoft.com/office/drawing/2014/main" id="{604C591A-D017-4336-8C22-7030DF6382A4}"/>
              </a:ext>
            </a:extLst>
          </p:cNvPr>
          <p:cNvSpPr/>
          <p:nvPr/>
        </p:nvSpPr>
        <p:spPr bwMode="auto">
          <a:xfrm>
            <a:off x="1657350" y="2407014"/>
            <a:ext cx="2000250" cy="355236"/>
          </a:xfrm>
          <a:custGeom>
            <a:avLst/>
            <a:gdLst>
              <a:gd name="connsiteX0" fmla="*/ 0 w 2076450"/>
              <a:gd name="connsiteY0" fmla="*/ 317136 h 355236"/>
              <a:gd name="connsiteX1" fmla="*/ 714375 w 2076450"/>
              <a:gd name="connsiteY1" fmla="*/ 12336 h 355236"/>
              <a:gd name="connsiteX2" fmla="*/ 1524000 w 2076450"/>
              <a:gd name="connsiteY2" fmla="*/ 88536 h 355236"/>
              <a:gd name="connsiteX3" fmla="*/ 2076450 w 2076450"/>
              <a:gd name="connsiteY3" fmla="*/ 355236 h 355236"/>
            </a:gdLst>
            <a:ahLst/>
            <a:cxnLst>
              <a:cxn ang="0">
                <a:pos x="connsiteX0" y="connsiteY0"/>
              </a:cxn>
              <a:cxn ang="0">
                <a:pos x="connsiteX1" y="connsiteY1"/>
              </a:cxn>
              <a:cxn ang="0">
                <a:pos x="connsiteX2" y="connsiteY2"/>
              </a:cxn>
              <a:cxn ang="0">
                <a:pos x="connsiteX3" y="connsiteY3"/>
              </a:cxn>
            </a:cxnLst>
            <a:rect l="l" t="t" r="r" b="b"/>
            <a:pathLst>
              <a:path w="2076450" h="355236">
                <a:moveTo>
                  <a:pt x="0" y="317136"/>
                </a:moveTo>
                <a:cubicBezTo>
                  <a:pt x="230187" y="183786"/>
                  <a:pt x="460375" y="50436"/>
                  <a:pt x="714375" y="12336"/>
                </a:cubicBezTo>
                <a:cubicBezTo>
                  <a:pt x="968375" y="-25764"/>
                  <a:pt x="1296988" y="31386"/>
                  <a:pt x="1524000" y="88536"/>
                </a:cubicBezTo>
                <a:cubicBezTo>
                  <a:pt x="1751013" y="145686"/>
                  <a:pt x="1913731" y="250461"/>
                  <a:pt x="2076450" y="355236"/>
                </a:cubicBezTo>
              </a:path>
            </a:pathLst>
          </a:custGeom>
          <a:noFill/>
          <a:ln w="57150"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5" name="Rectangle: Rounded Corners 14">
            <a:extLst>
              <a:ext uri="{FF2B5EF4-FFF2-40B4-BE49-F238E27FC236}">
                <a16:creationId xmlns:a16="http://schemas.microsoft.com/office/drawing/2014/main" id="{DD33D544-78C0-4258-B525-8F4A367604D0}"/>
              </a:ext>
            </a:extLst>
          </p:cNvPr>
          <p:cNvSpPr/>
          <p:nvPr/>
        </p:nvSpPr>
        <p:spPr bwMode="auto">
          <a:xfrm>
            <a:off x="63190" y="2654511"/>
            <a:ext cx="2688571" cy="439497"/>
          </a:xfrm>
          <a:prstGeom prst="roundRect">
            <a:avLst>
              <a:gd name="adj" fmla="val 50000"/>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8016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a:extLst>
              <a:ext uri="{FF2B5EF4-FFF2-40B4-BE49-F238E27FC236}">
                <a16:creationId xmlns:a16="http://schemas.microsoft.com/office/drawing/2014/main" id="{3D7D4C27-4BFE-49A6-8860-A03D076D67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7142" y="862958"/>
            <a:ext cx="5918503" cy="4266254"/>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extLst>
              <a:ext uri="{FF2B5EF4-FFF2-40B4-BE49-F238E27FC236}">
                <a16:creationId xmlns:a16="http://schemas.microsoft.com/office/drawing/2014/main" id="{DE992BDF-A28A-4D2A-A2A6-7F42589E9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142" y="875328"/>
            <a:ext cx="5901342" cy="425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5"/>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5448" y="2893986"/>
            <a:ext cx="883575" cy="646331"/>
          </a:xfrm>
          <a:prstGeom prst="rect">
            <a:avLst/>
          </a:prstGeom>
          <a:noFill/>
        </p:spPr>
        <p:txBody>
          <a:bodyPr wrap="none" rtlCol="0">
            <a:spAutoFit/>
          </a:bodyPr>
          <a:lstStyle/>
          <a:p>
            <a:pPr algn="l"/>
            <a:r>
              <a:rPr lang="en-US" b="0" dirty="0"/>
              <a:t>tables</a:t>
            </a:r>
          </a:p>
          <a:p>
            <a:pPr algn="l"/>
            <a:r>
              <a:rPr lang="en-US" b="0" dirty="0"/>
              <a:t>+ rules</a:t>
            </a:r>
          </a:p>
        </p:txBody>
      </p:sp>
    </p:spTree>
    <p:extLst>
      <p:ext uri="{BB962C8B-B14F-4D97-AF65-F5344CB8AC3E}">
        <p14:creationId xmlns:p14="http://schemas.microsoft.com/office/powerpoint/2010/main" val="3694489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solidFill>
                <a:schemeClr val="accent1">
                  <a:lumMod val="50000"/>
                </a:schemeClr>
              </a:solidFill>
            </a:endParaRPr>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b="1" dirty="0">
                          <a:solidFill>
                            <a:srgbClr val="FF0000"/>
                          </a:solidFill>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r>
                        <a:rPr lang="en-US" sz="1400" b="0" dirty="0">
                          <a:solidFill>
                            <a:schemeClr val="tx1"/>
                          </a:solidFill>
                          <a:effectLst/>
                        </a:rPr>
                        <a:t>soil</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b="0">
                        <a:solidFill>
                          <a:schemeClr val="tx1"/>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r>
                        <a:rPr lang="en-US" sz="1400" b="0" dirty="0">
                          <a:solidFill>
                            <a:schemeClr val="tx1"/>
                          </a:solidFill>
                          <a:effectLst/>
                        </a:rPr>
                        <a:t>roots</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15" name="Rectangle: Rounded Corners 14">
            <a:extLst>
              <a:ext uri="{FF2B5EF4-FFF2-40B4-BE49-F238E27FC236}">
                <a16:creationId xmlns:a16="http://schemas.microsoft.com/office/drawing/2014/main" id="{DD33D544-78C0-4258-B525-8F4A367604D0}"/>
              </a:ext>
            </a:extLst>
          </p:cNvPr>
          <p:cNvSpPr/>
          <p:nvPr/>
        </p:nvSpPr>
        <p:spPr bwMode="auto">
          <a:xfrm>
            <a:off x="63190" y="3166273"/>
            <a:ext cx="2688571" cy="439497"/>
          </a:xfrm>
          <a:prstGeom prst="roundRect">
            <a:avLst>
              <a:gd name="adj" fmla="val 50000"/>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41771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solidFill>
                <a:schemeClr val="accent1">
                  <a:lumMod val="50000"/>
                </a:schemeClr>
              </a:solidFill>
            </a:endParaRPr>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b="1" dirty="0">
                          <a:solidFill>
                            <a:srgbClr val="FF0000"/>
                          </a:solidFill>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r>
                        <a:rPr lang="en-US" sz="1400" b="0" dirty="0">
                          <a:solidFill>
                            <a:schemeClr val="tx1"/>
                          </a:solidFill>
                          <a:effectLst/>
                        </a:rPr>
                        <a:t>soil</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b="1">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r>
                        <a:rPr lang="en-US" sz="1400" b="1" dirty="0">
                          <a:solidFill>
                            <a:srgbClr val="FF0000"/>
                          </a:solidFill>
                          <a:effectLst/>
                        </a:rPr>
                        <a:t>roots</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r>
                        <a:rPr lang="en-US" sz="1400" b="1" dirty="0">
                          <a:solidFill>
                            <a:srgbClr val="FF0000"/>
                          </a:solidFill>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10" name="Freeform: Shape 9">
            <a:extLst>
              <a:ext uri="{FF2B5EF4-FFF2-40B4-BE49-F238E27FC236}">
                <a16:creationId xmlns:a16="http://schemas.microsoft.com/office/drawing/2014/main" id="{604C591A-D017-4336-8C22-7030DF6382A4}"/>
              </a:ext>
            </a:extLst>
          </p:cNvPr>
          <p:cNvSpPr/>
          <p:nvPr/>
        </p:nvSpPr>
        <p:spPr bwMode="auto">
          <a:xfrm rot="212967">
            <a:off x="974779" y="2913317"/>
            <a:ext cx="2630745" cy="355236"/>
          </a:xfrm>
          <a:custGeom>
            <a:avLst/>
            <a:gdLst>
              <a:gd name="connsiteX0" fmla="*/ 0 w 2076450"/>
              <a:gd name="connsiteY0" fmla="*/ 317136 h 355236"/>
              <a:gd name="connsiteX1" fmla="*/ 714375 w 2076450"/>
              <a:gd name="connsiteY1" fmla="*/ 12336 h 355236"/>
              <a:gd name="connsiteX2" fmla="*/ 1524000 w 2076450"/>
              <a:gd name="connsiteY2" fmla="*/ 88536 h 355236"/>
              <a:gd name="connsiteX3" fmla="*/ 2076450 w 2076450"/>
              <a:gd name="connsiteY3" fmla="*/ 355236 h 355236"/>
            </a:gdLst>
            <a:ahLst/>
            <a:cxnLst>
              <a:cxn ang="0">
                <a:pos x="connsiteX0" y="connsiteY0"/>
              </a:cxn>
              <a:cxn ang="0">
                <a:pos x="connsiteX1" y="connsiteY1"/>
              </a:cxn>
              <a:cxn ang="0">
                <a:pos x="connsiteX2" y="connsiteY2"/>
              </a:cxn>
              <a:cxn ang="0">
                <a:pos x="connsiteX3" y="connsiteY3"/>
              </a:cxn>
            </a:cxnLst>
            <a:rect l="l" t="t" r="r" b="b"/>
            <a:pathLst>
              <a:path w="2076450" h="355236">
                <a:moveTo>
                  <a:pt x="0" y="317136"/>
                </a:moveTo>
                <a:cubicBezTo>
                  <a:pt x="230187" y="183786"/>
                  <a:pt x="460375" y="50436"/>
                  <a:pt x="714375" y="12336"/>
                </a:cubicBezTo>
                <a:cubicBezTo>
                  <a:pt x="968375" y="-25764"/>
                  <a:pt x="1296988" y="31386"/>
                  <a:pt x="1524000" y="88536"/>
                </a:cubicBezTo>
                <a:cubicBezTo>
                  <a:pt x="1751013" y="145686"/>
                  <a:pt x="1913731" y="250461"/>
                  <a:pt x="2076450" y="355236"/>
                </a:cubicBezTo>
              </a:path>
            </a:pathLst>
          </a:custGeom>
          <a:noFill/>
          <a:ln w="57150"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3" name="Rectangle: Rounded Corners 12">
            <a:extLst>
              <a:ext uri="{FF2B5EF4-FFF2-40B4-BE49-F238E27FC236}">
                <a16:creationId xmlns:a16="http://schemas.microsoft.com/office/drawing/2014/main" id="{32892722-0E6D-4AAE-AF1E-D35774FEE84C}"/>
              </a:ext>
            </a:extLst>
          </p:cNvPr>
          <p:cNvSpPr/>
          <p:nvPr/>
        </p:nvSpPr>
        <p:spPr bwMode="auto">
          <a:xfrm>
            <a:off x="63190" y="3166273"/>
            <a:ext cx="2688571" cy="439497"/>
          </a:xfrm>
          <a:prstGeom prst="roundRect">
            <a:avLst>
              <a:gd name="adj" fmla="val 50000"/>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33368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solidFill>
                <a:schemeClr val="accent1">
                  <a:lumMod val="50000"/>
                </a:schemeClr>
              </a:solidFill>
            </a:endParaRPr>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b="1" dirty="0">
                          <a:solidFill>
                            <a:srgbClr val="FF0000"/>
                          </a:solidFill>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r>
                        <a:rPr lang="en-US" sz="1400" b="0" dirty="0">
                          <a:solidFill>
                            <a:schemeClr val="tx1"/>
                          </a:solidFill>
                          <a:effectLst/>
                        </a:rPr>
                        <a:t>soil</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b="1">
                        <a:solidFill>
                          <a:srgbClr val="FF0000"/>
                        </a:solidFill>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r>
                        <a:rPr lang="en-US" sz="1400" b="0" dirty="0">
                          <a:solidFill>
                            <a:schemeClr val="tx1"/>
                          </a:solidFill>
                          <a:effectLst/>
                        </a:rPr>
                        <a:t>roots</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r>
                        <a:rPr lang="en-US" sz="1400" b="1" dirty="0">
                          <a:solidFill>
                            <a:srgbClr val="FF0000"/>
                          </a:solidFill>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r>
                        <a:rPr lang="en-US" sz="1400" b="1" dirty="0">
                          <a:solidFill>
                            <a:srgbClr val="FF0000"/>
                          </a:solidFill>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mr-IN"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10" name="Freeform: Shape 9">
            <a:extLst>
              <a:ext uri="{FF2B5EF4-FFF2-40B4-BE49-F238E27FC236}">
                <a16:creationId xmlns:a16="http://schemas.microsoft.com/office/drawing/2014/main" id="{604C591A-D017-4336-8C22-7030DF6382A4}"/>
              </a:ext>
            </a:extLst>
          </p:cNvPr>
          <p:cNvSpPr/>
          <p:nvPr/>
        </p:nvSpPr>
        <p:spPr bwMode="auto">
          <a:xfrm rot="209233">
            <a:off x="939004" y="3508032"/>
            <a:ext cx="2630745" cy="355236"/>
          </a:xfrm>
          <a:custGeom>
            <a:avLst/>
            <a:gdLst>
              <a:gd name="connsiteX0" fmla="*/ 0 w 2076450"/>
              <a:gd name="connsiteY0" fmla="*/ 317136 h 355236"/>
              <a:gd name="connsiteX1" fmla="*/ 714375 w 2076450"/>
              <a:gd name="connsiteY1" fmla="*/ 12336 h 355236"/>
              <a:gd name="connsiteX2" fmla="*/ 1524000 w 2076450"/>
              <a:gd name="connsiteY2" fmla="*/ 88536 h 355236"/>
              <a:gd name="connsiteX3" fmla="*/ 2076450 w 2076450"/>
              <a:gd name="connsiteY3" fmla="*/ 355236 h 355236"/>
            </a:gdLst>
            <a:ahLst/>
            <a:cxnLst>
              <a:cxn ang="0">
                <a:pos x="connsiteX0" y="connsiteY0"/>
              </a:cxn>
              <a:cxn ang="0">
                <a:pos x="connsiteX1" y="connsiteY1"/>
              </a:cxn>
              <a:cxn ang="0">
                <a:pos x="connsiteX2" y="connsiteY2"/>
              </a:cxn>
              <a:cxn ang="0">
                <a:pos x="connsiteX3" y="connsiteY3"/>
              </a:cxn>
            </a:cxnLst>
            <a:rect l="l" t="t" r="r" b="b"/>
            <a:pathLst>
              <a:path w="2076450" h="355236">
                <a:moveTo>
                  <a:pt x="0" y="317136"/>
                </a:moveTo>
                <a:cubicBezTo>
                  <a:pt x="230187" y="183786"/>
                  <a:pt x="460375" y="50436"/>
                  <a:pt x="714375" y="12336"/>
                </a:cubicBezTo>
                <a:cubicBezTo>
                  <a:pt x="968375" y="-25764"/>
                  <a:pt x="1296988" y="31386"/>
                  <a:pt x="1524000" y="88536"/>
                </a:cubicBezTo>
                <a:cubicBezTo>
                  <a:pt x="1751013" y="145686"/>
                  <a:pt x="1913731" y="250461"/>
                  <a:pt x="2076450" y="355236"/>
                </a:cubicBezTo>
              </a:path>
            </a:pathLst>
          </a:custGeom>
          <a:noFill/>
          <a:ln w="57150" cap="flat" cmpd="sng" algn="ctr">
            <a:solidFill>
              <a:srgbClr val="FF0000"/>
            </a:solidFill>
            <a:prstDash val="solid"/>
            <a:round/>
            <a:headEnd type="none" w="med" len="med"/>
            <a:tailEnd type="triangle" w="med" len="med"/>
          </a:ln>
          <a:effectLst/>
        </p:spPr>
        <p:txBody>
          <a:bodyPr rtlCol="0" anchor="ctr"/>
          <a:lstStyle/>
          <a:p>
            <a:pPr algn="ctr"/>
            <a:endParaRPr lang="en-US"/>
          </a:p>
        </p:txBody>
      </p:sp>
      <p:sp>
        <p:nvSpPr>
          <p:cNvPr id="13" name="Rectangle: Rounded Corners 12">
            <a:extLst>
              <a:ext uri="{FF2B5EF4-FFF2-40B4-BE49-F238E27FC236}">
                <a16:creationId xmlns:a16="http://schemas.microsoft.com/office/drawing/2014/main" id="{7D72A1EF-B2D6-4C36-A7F4-3ADB9E544818}"/>
              </a:ext>
            </a:extLst>
          </p:cNvPr>
          <p:cNvSpPr/>
          <p:nvPr/>
        </p:nvSpPr>
        <p:spPr bwMode="auto">
          <a:xfrm>
            <a:off x="43567" y="3729109"/>
            <a:ext cx="2688571" cy="439497"/>
          </a:xfrm>
          <a:prstGeom prst="roundRect">
            <a:avLst>
              <a:gd name="adj" fmla="val 50000"/>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61409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Basic model"/>
          <p:cNvSpPr txBox="1">
            <a:spLocks noGrp="1"/>
          </p:cNvSpPr>
          <p:nvPr>
            <p:ph type="title"/>
          </p:nvPr>
        </p:nvSpPr>
        <p:spPr>
          <a:prstGeom prst="rect">
            <a:avLst/>
          </a:prstGeom>
        </p:spPr>
        <p:txBody>
          <a:bodyPr>
            <a:normAutofit fontScale="90000"/>
          </a:bodyPr>
          <a:lstStyle>
            <a:lvl1pPr defTabSz="572516">
              <a:defRPr sz="7840"/>
            </a:lvl1pPr>
          </a:lstStyle>
          <a:p>
            <a:r>
              <a:rPr lang="en-US" sz="3600" dirty="0"/>
              <a:t>3. Modeling World States</a:t>
            </a:r>
            <a:endParaRPr sz="3300" dirty="0">
              <a:solidFill>
                <a:schemeClr val="accent1">
                  <a:lumMod val="50000"/>
                </a:schemeClr>
              </a:solidFill>
            </a:endParaRPr>
          </a:p>
        </p:txBody>
      </p:sp>
      <p:graphicFrame>
        <p:nvGraphicFramePr>
          <p:cNvPr id="3" name="Table 2"/>
          <p:cNvGraphicFramePr>
            <a:graphicFrameLocks noGrp="1"/>
          </p:cNvGraphicFramePr>
          <p:nvPr/>
        </p:nvGraphicFramePr>
        <p:xfrm>
          <a:off x="63190" y="2323751"/>
          <a:ext cx="2688571" cy="2532963"/>
        </p:xfrm>
        <a:graphic>
          <a:graphicData uri="http://schemas.openxmlformats.org/drawingml/2006/table">
            <a:tbl>
              <a:tblPr/>
              <a:tblGrid>
                <a:gridCol w="262055">
                  <a:extLst>
                    <a:ext uri="{9D8B030D-6E8A-4147-A177-3AD203B41FA5}">
                      <a16:colId xmlns:a16="http://schemas.microsoft.com/office/drawing/2014/main" val="20000"/>
                    </a:ext>
                  </a:extLst>
                </a:gridCol>
                <a:gridCol w="2426516">
                  <a:extLst>
                    <a:ext uri="{9D8B030D-6E8A-4147-A177-3AD203B41FA5}">
                      <a16:colId xmlns:a16="http://schemas.microsoft.com/office/drawing/2014/main" val="20001"/>
                    </a:ext>
                  </a:extLst>
                </a:gridCol>
              </a:tblGrid>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0"/>
                  </a:ext>
                </a:extLst>
              </a:tr>
              <a:tr h="3877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s1</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Roots absorb water from soil.</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1"/>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2"/>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s2</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The water flows to the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3"/>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4"/>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s3</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Light and CO2 enter leaf.</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5"/>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6"/>
                  </a:ext>
                </a:extLst>
              </a:tr>
              <a:tr h="2681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 s4</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t>Water, light, CO2 form sugar.</a:t>
                      </a: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7"/>
                  </a:ext>
                </a:extLst>
              </a:tr>
              <a:tr h="268151">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rtl="0" fontAlgn="b"/>
                      <a:endParaRPr lang="en-US" sz="1400" dirty="0">
                        <a:effectLst/>
                      </a:endParaRPr>
                    </a:p>
                  </a:txBody>
                  <a:tcPr marL="10625" marR="10625" marT="7083" marB="7083"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545315" y="1982872"/>
          <a:ext cx="2379653" cy="2873841"/>
        </p:xfrm>
        <a:graphic>
          <a:graphicData uri="http://schemas.openxmlformats.org/drawingml/2006/table">
            <a:tbl>
              <a:tblPr/>
              <a:tblGrid>
                <a:gridCol w="610702">
                  <a:extLst>
                    <a:ext uri="{9D8B030D-6E8A-4147-A177-3AD203B41FA5}">
                      <a16:colId xmlns:a16="http://schemas.microsoft.com/office/drawing/2014/main" val="20001"/>
                    </a:ext>
                  </a:extLst>
                </a:gridCol>
                <a:gridCol w="642153">
                  <a:extLst>
                    <a:ext uri="{9D8B030D-6E8A-4147-A177-3AD203B41FA5}">
                      <a16:colId xmlns:a16="http://schemas.microsoft.com/office/drawing/2014/main" val="20002"/>
                    </a:ext>
                  </a:extLst>
                </a:gridCol>
                <a:gridCol w="557341">
                  <a:extLst>
                    <a:ext uri="{9D8B030D-6E8A-4147-A177-3AD203B41FA5}">
                      <a16:colId xmlns:a16="http://schemas.microsoft.com/office/drawing/2014/main" val="20003"/>
                    </a:ext>
                  </a:extLst>
                </a:gridCol>
                <a:gridCol w="569457">
                  <a:extLst>
                    <a:ext uri="{9D8B030D-6E8A-4147-A177-3AD203B41FA5}">
                      <a16:colId xmlns:a16="http://schemas.microsoft.com/office/drawing/2014/main" val="20004"/>
                    </a:ext>
                  </a:extLst>
                </a:gridCol>
              </a:tblGrid>
              <a:tr h="374946">
                <a:tc>
                  <a:txBody>
                    <a:bodyPr/>
                    <a:lstStyle/>
                    <a:p>
                      <a:pPr rtl="0" fontAlgn="b"/>
                      <a:r>
                        <a:rPr lang="en-US" sz="1400">
                          <a:effectLst/>
                        </a:rPr>
                        <a:t>water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light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nb-NO" sz="1400" dirty="0">
                          <a:effectLst/>
                        </a:rPr>
                        <a:t>CO2</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tc>
                  <a:txBody>
                    <a:bodyPr/>
                    <a:lstStyle/>
                    <a:p>
                      <a:pPr rtl="0" fontAlgn="b"/>
                      <a:r>
                        <a:rPr lang="en-US" sz="1400" dirty="0">
                          <a:effectLst/>
                        </a:rPr>
                        <a:t>sugar</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D966"/>
                    </a:solidFill>
                  </a:tcPr>
                </a:tc>
                <a:extLst>
                  <a:ext uri="{0D108BD9-81ED-4DB2-BD59-A6C34878D82A}">
                    <a16:rowId xmlns:a16="http://schemas.microsoft.com/office/drawing/2014/main" val="10001"/>
                  </a:ext>
                </a:extLst>
              </a:tr>
              <a:tr h="277655">
                <a:tc>
                  <a:txBody>
                    <a:bodyPr/>
                    <a:lstStyle/>
                    <a:p>
                      <a:pPr rtl="0" fontAlgn="b"/>
                      <a:r>
                        <a:rPr lang="en-US" sz="1400">
                          <a:effectLst/>
                        </a:rPr>
                        <a:t>soil</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a:effectLst/>
                        </a:rPr>
                        <a:t>sun</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77655">
                <a:tc>
                  <a:txBody>
                    <a:bodyPr/>
                    <a:lstStyle/>
                    <a:p>
                      <a:pPr rtl="0" fontAlgn="b"/>
                      <a:r>
                        <a:rPr lang="en-US" sz="1400">
                          <a:effectLst/>
                        </a:rPr>
                        <a:t>roots</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a:effectLst/>
                        </a:rPr>
                        <a:t>sun</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dirty="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77655">
                <a:tc>
                  <a:txBody>
                    <a:bodyPr/>
                    <a:lstStyle/>
                    <a:p>
                      <a:pPr rtl="0" fontAlgn="b"/>
                      <a:r>
                        <a:rPr lang="en-US" sz="1400">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a:effectLst/>
                        </a:rPr>
                        <a:t>sun</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77655">
                <a:tc>
                  <a:txBody>
                    <a:bodyPr/>
                    <a:lstStyle/>
                    <a:p>
                      <a:pPr rtl="0" fontAlgn="b"/>
                      <a:r>
                        <a:rPr lang="en-US" sz="1400">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77655">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en-US" sz="1400" dirty="0">
                        <a:effectLst/>
                      </a:endParaRP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77655">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dirty="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400">
                          <a:effectLst/>
                        </a:rPr>
                        <a:t>-</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sz="1400" dirty="0">
                          <a:effectLst/>
                        </a:rPr>
                        <a:t>leaf</a:t>
                      </a:r>
                    </a:p>
                  </a:txBody>
                  <a:tcPr marL="14288" marR="14288" marT="9525" marB="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Arrow: Right 1">
            <a:extLst>
              <a:ext uri="{FF2B5EF4-FFF2-40B4-BE49-F238E27FC236}">
                <a16:creationId xmlns:a16="http://schemas.microsoft.com/office/drawing/2014/main" id="{2171C7D2-E282-43AD-A90C-E31247B90E78}"/>
              </a:ext>
            </a:extLst>
          </p:cNvPr>
          <p:cNvSpPr/>
          <p:nvPr/>
        </p:nvSpPr>
        <p:spPr bwMode="auto">
          <a:xfrm>
            <a:off x="2912325" y="3241332"/>
            <a:ext cx="229561" cy="533400"/>
          </a:xfrm>
          <a:prstGeom prs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TextBox 21">
            <a:extLst>
              <a:ext uri="{FF2B5EF4-FFF2-40B4-BE49-F238E27FC236}">
                <a16:creationId xmlns:a16="http://schemas.microsoft.com/office/drawing/2014/main" id="{F9DAB6A6-79C2-4363-A085-E22165CF222A}"/>
              </a:ext>
            </a:extLst>
          </p:cNvPr>
          <p:cNvSpPr txBox="1"/>
          <p:nvPr/>
        </p:nvSpPr>
        <p:spPr>
          <a:xfrm>
            <a:off x="441008" y="945035"/>
            <a:ext cx="1648321" cy="43088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Paragraph</a:t>
            </a:r>
          </a:p>
        </p:txBody>
      </p:sp>
      <mc:AlternateContent xmlns:mc="http://schemas.openxmlformats.org/markup-compatibility/2006" xmlns:a14="http://schemas.microsoft.com/office/drawing/2010/main">
        <mc:Choice Requires="a14">
          <p:sp>
            <p:nvSpPr>
              <p:cNvPr id="29" name="TextBox 22">
                <a:extLst>
                  <a:ext uri="{FF2B5EF4-FFF2-40B4-BE49-F238E27FC236}">
                    <a16:creationId xmlns:a16="http://schemas.microsoft.com/office/drawing/2014/main" id="{5CF87C08-F1FC-40AA-9282-C6D9EB9CCFA6}"/>
                  </a:ext>
                </a:extLst>
              </p:cNvPr>
              <p:cNvSpPr txBox="1"/>
              <p:nvPr/>
            </p:nvSpPr>
            <p:spPr>
              <a:xfrm>
                <a:off x="3385027" y="914256"/>
                <a:ext cx="2700228" cy="492443"/>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l"/>
                <a:r>
                  <a:rPr lang="en-US" sz="2200" u="sng" dirty="0">
                    <a:latin typeface="Arial Rounded MT Bold" charset="0"/>
                    <a:ea typeface="Arial Rounded MT Bold" charset="0"/>
                    <a:cs typeface="Arial Rounded MT Bold" charset="0"/>
                  </a:rPr>
                  <a:t>State changes</a:t>
                </a:r>
                <a:r>
                  <a:rPr lang="en-US" sz="2200" dirty="0">
                    <a:latin typeface="Arial Rounded MT Bold" charset="0"/>
                    <a:ea typeface="Arial Rounded MT Bold" charset="0"/>
                    <a:cs typeface="Arial Rounded MT Bold" charset="0"/>
                  </a:rPr>
                  <a:t>: </a:t>
                </a:r>
                <a14:m>
                  <m:oMath xmlns:m="http://schemas.openxmlformats.org/officeDocument/2006/math">
                    <m:r>
                      <a:rPr lang="en-US" sz="2600" b="1" i="1" smtClean="0">
                        <a:solidFill>
                          <a:schemeClr val="tx2"/>
                        </a:solidFill>
                        <a:latin typeface="Cambria Math" charset="0"/>
                        <a:ea typeface="Arial Rounded MT Bold" charset="0"/>
                        <a:cs typeface="Arial Rounded MT Bold" charset="0"/>
                      </a:rPr>
                      <m:t>𝝅</m:t>
                    </m:r>
                  </m:oMath>
                </a14:m>
                <a:endParaRPr lang="en-US" sz="2600" dirty="0">
                  <a:solidFill>
                    <a:schemeClr val="tx2"/>
                  </a:solidFill>
                  <a:latin typeface="Arial Rounded MT Bold" charset="0"/>
                  <a:ea typeface="Arial Rounded MT Bold" charset="0"/>
                  <a:cs typeface="Arial Rounded MT Bold" charset="0"/>
                </a:endParaRPr>
              </a:p>
            </p:txBody>
          </p:sp>
        </mc:Choice>
        <mc:Fallback xmlns="">
          <p:sp>
            <p:nvSpPr>
              <p:cNvPr id="29" name="TextBox 22">
                <a:extLst>
                  <a:ext uri="{FF2B5EF4-FFF2-40B4-BE49-F238E27FC236}">
                    <a16:creationId xmlns:a16="http://schemas.microsoft.com/office/drawing/2014/main" id="{5CF87C08-F1FC-40AA-9282-C6D9EB9CCFA6}"/>
                  </a:ext>
                </a:extLst>
              </p:cNvPr>
              <p:cNvSpPr txBox="1">
                <a:spLocks noRot="1" noChangeAspect="1" noMove="1" noResize="1" noEditPoints="1" noAdjustHandles="1" noChangeArrowheads="1" noChangeShapeType="1" noTextEdit="1"/>
              </p:cNvSpPr>
              <p:nvPr/>
            </p:nvSpPr>
            <p:spPr>
              <a:xfrm>
                <a:off x="3385027" y="914256"/>
                <a:ext cx="2700228" cy="492443"/>
              </a:xfrm>
              <a:prstGeom prst="rect">
                <a:avLst/>
              </a:prstGeom>
              <a:blipFill>
                <a:blip r:embed="rId8"/>
                <a:stretch>
                  <a:fillRect l="-2935" b="-209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04190E-7011-4805-B5A1-2D6B61FADFF3}"/>
              </a:ext>
            </a:extLst>
          </p:cNvPr>
          <p:cNvSpPr txBox="1"/>
          <p:nvPr/>
        </p:nvSpPr>
        <p:spPr>
          <a:xfrm>
            <a:off x="3198386" y="2654511"/>
            <a:ext cx="373820" cy="307777"/>
          </a:xfrm>
          <a:prstGeom prst="rect">
            <a:avLst/>
          </a:prstGeom>
          <a:noFill/>
        </p:spPr>
        <p:txBody>
          <a:bodyPr wrap="none" rtlCol="0">
            <a:spAutoFit/>
          </a:bodyPr>
          <a:lstStyle/>
          <a:p>
            <a:pPr algn="l"/>
            <a:r>
              <a:rPr lang="en-US" sz="1400" b="0" dirty="0"/>
              <a:t>s1</a:t>
            </a:r>
          </a:p>
        </p:txBody>
      </p:sp>
      <p:sp>
        <p:nvSpPr>
          <p:cNvPr id="27" name="TextBox 26">
            <a:extLst>
              <a:ext uri="{FF2B5EF4-FFF2-40B4-BE49-F238E27FC236}">
                <a16:creationId xmlns:a16="http://schemas.microsoft.com/office/drawing/2014/main" id="{B5AFF632-40F3-4955-8DDA-B059E5627654}"/>
              </a:ext>
            </a:extLst>
          </p:cNvPr>
          <p:cNvSpPr txBox="1"/>
          <p:nvPr/>
        </p:nvSpPr>
        <p:spPr>
          <a:xfrm>
            <a:off x="3198386" y="3200255"/>
            <a:ext cx="373820" cy="307777"/>
          </a:xfrm>
          <a:prstGeom prst="rect">
            <a:avLst/>
          </a:prstGeom>
          <a:noFill/>
        </p:spPr>
        <p:txBody>
          <a:bodyPr wrap="none" rtlCol="0">
            <a:spAutoFit/>
          </a:bodyPr>
          <a:lstStyle/>
          <a:p>
            <a:pPr algn="l"/>
            <a:r>
              <a:rPr lang="en-US" sz="1400" b="0" dirty="0"/>
              <a:t>s2</a:t>
            </a:r>
          </a:p>
        </p:txBody>
      </p:sp>
      <p:sp>
        <p:nvSpPr>
          <p:cNvPr id="30" name="TextBox 29">
            <a:extLst>
              <a:ext uri="{FF2B5EF4-FFF2-40B4-BE49-F238E27FC236}">
                <a16:creationId xmlns:a16="http://schemas.microsoft.com/office/drawing/2014/main" id="{3E8B9AD6-12AB-45DE-80EC-55E039C7DBB3}"/>
              </a:ext>
            </a:extLst>
          </p:cNvPr>
          <p:cNvSpPr txBox="1"/>
          <p:nvPr/>
        </p:nvSpPr>
        <p:spPr>
          <a:xfrm>
            <a:off x="3184941" y="3794970"/>
            <a:ext cx="373820" cy="307777"/>
          </a:xfrm>
          <a:prstGeom prst="rect">
            <a:avLst/>
          </a:prstGeom>
          <a:noFill/>
        </p:spPr>
        <p:txBody>
          <a:bodyPr wrap="none" rtlCol="0">
            <a:spAutoFit/>
          </a:bodyPr>
          <a:lstStyle/>
          <a:p>
            <a:pPr algn="l"/>
            <a:r>
              <a:rPr lang="en-US" sz="1400" b="0" dirty="0"/>
              <a:t>s3</a:t>
            </a:r>
          </a:p>
        </p:txBody>
      </p:sp>
      <p:sp>
        <p:nvSpPr>
          <p:cNvPr id="32" name="TextBox 31">
            <a:extLst>
              <a:ext uri="{FF2B5EF4-FFF2-40B4-BE49-F238E27FC236}">
                <a16:creationId xmlns:a16="http://schemas.microsoft.com/office/drawing/2014/main" id="{C38027C1-CE1D-42A6-A2D2-E074483EE46E}"/>
              </a:ext>
            </a:extLst>
          </p:cNvPr>
          <p:cNvSpPr txBox="1"/>
          <p:nvPr/>
        </p:nvSpPr>
        <p:spPr>
          <a:xfrm>
            <a:off x="3195929" y="4300141"/>
            <a:ext cx="373820" cy="307777"/>
          </a:xfrm>
          <a:prstGeom prst="rect">
            <a:avLst/>
          </a:prstGeom>
          <a:noFill/>
        </p:spPr>
        <p:txBody>
          <a:bodyPr wrap="none" rtlCol="0">
            <a:spAutoFit/>
          </a:bodyPr>
          <a:lstStyle/>
          <a:p>
            <a:pPr algn="l"/>
            <a:r>
              <a:rPr lang="en-US" sz="1400" b="0" dirty="0"/>
              <a:t>s4</a:t>
            </a:r>
          </a:p>
        </p:txBody>
      </p:sp>
      <p:sp>
        <p:nvSpPr>
          <p:cNvPr id="46" name="TextBox 45">
            <a:extLst>
              <a:ext uri="{FF2B5EF4-FFF2-40B4-BE49-F238E27FC236}">
                <a16:creationId xmlns:a16="http://schemas.microsoft.com/office/drawing/2014/main" id="{32D5562B-E09F-43BA-A898-EF8A105C43C2}"/>
              </a:ext>
            </a:extLst>
          </p:cNvPr>
          <p:cNvSpPr txBox="1"/>
          <p:nvPr/>
        </p:nvSpPr>
        <p:spPr>
          <a:xfrm>
            <a:off x="5714297" y="2299474"/>
            <a:ext cx="184731" cy="369332"/>
          </a:xfrm>
          <a:prstGeom prst="rect">
            <a:avLst/>
          </a:prstGeom>
          <a:noFill/>
        </p:spPr>
        <p:txBody>
          <a:bodyPr wrap="square" rtlCol="0">
            <a:spAutoFit/>
          </a:bodyPr>
          <a:lstStyle/>
          <a:p>
            <a:endParaRPr lang="en-US" dirty="0"/>
          </a:p>
        </p:txBody>
      </p:sp>
      <p:pic>
        <p:nvPicPr>
          <p:cNvPr id="14" name="Picture 13">
            <a:extLst>
              <a:ext uri="{FF2B5EF4-FFF2-40B4-BE49-F238E27FC236}">
                <a16:creationId xmlns:a16="http://schemas.microsoft.com/office/drawing/2014/main" id="{F421DF30-849A-4AD9-AB0E-F46D78666DD8}"/>
              </a:ext>
            </a:extLst>
          </p:cNvPr>
          <p:cNvPicPr>
            <a:picLocks noChangeAspect="1"/>
          </p:cNvPicPr>
          <p:nvPr/>
        </p:nvPicPr>
        <p:blipFill>
          <a:blip r:embed="rId9"/>
          <a:stretch>
            <a:fillRect/>
          </a:stretch>
        </p:blipFill>
        <p:spPr>
          <a:xfrm>
            <a:off x="1369873" y="4521934"/>
            <a:ext cx="5563770" cy="2097421"/>
          </a:xfrm>
          <a:prstGeom prst="rect">
            <a:avLst/>
          </a:prstGeom>
          <a:ln w="28575">
            <a:solidFill>
              <a:schemeClr val="tx1"/>
            </a:solidFill>
          </a:ln>
        </p:spPr>
      </p:pic>
    </p:spTree>
    <p:extLst>
      <p:ext uri="{BB962C8B-B14F-4D97-AF65-F5344CB8AC3E}">
        <p14:creationId xmlns:p14="http://schemas.microsoft.com/office/powerpoint/2010/main" val="133010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56A4-92D1-401E-B606-99A9ECA6FC63}"/>
              </a:ext>
            </a:extLst>
          </p:cNvPr>
          <p:cNvSpPr>
            <a:spLocks noGrp="1"/>
          </p:cNvSpPr>
          <p:nvPr>
            <p:ph type="title"/>
          </p:nvPr>
        </p:nvSpPr>
        <p:spPr/>
        <p:txBody>
          <a:bodyPr/>
          <a:lstStyle/>
          <a:p>
            <a:r>
              <a:rPr lang="en-US" dirty="0"/>
              <a:t>4. Explanation and Instruction</a:t>
            </a:r>
          </a:p>
        </p:txBody>
      </p:sp>
      <p:sp>
        <p:nvSpPr>
          <p:cNvPr id="8" name="Google Shape;305;p35">
            <a:extLst>
              <a:ext uri="{FF2B5EF4-FFF2-40B4-BE49-F238E27FC236}">
                <a16:creationId xmlns:a16="http://schemas.microsoft.com/office/drawing/2014/main" id="{4799773B-883A-4CDD-B2EC-52E4C4CA6C3F}"/>
              </a:ext>
            </a:extLst>
          </p:cNvPr>
          <p:cNvSpPr/>
          <p:nvPr/>
        </p:nvSpPr>
        <p:spPr>
          <a:xfrm>
            <a:off x="1371600" y="1015325"/>
            <a:ext cx="4599432" cy="443646"/>
          </a:xfrm>
          <a:prstGeom prst="foldedCorner">
            <a:avLst>
              <a:gd name="adj" fmla="val 16667"/>
            </a:avLst>
          </a:prstGeom>
          <a:solidFill>
            <a:srgbClr val="DAE5F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253373C2-A21E-4BA1-875E-9D6758520D9E}"/>
              </a:ext>
            </a:extLst>
          </p:cNvPr>
          <p:cNvSpPr/>
          <p:nvPr/>
        </p:nvSpPr>
        <p:spPr>
          <a:xfrm>
            <a:off x="1420368" y="1052482"/>
            <a:ext cx="4447032" cy="369332"/>
          </a:xfrm>
          <a:prstGeom prst="rect">
            <a:avLst/>
          </a:prstGeom>
        </p:spPr>
        <p:txBody>
          <a:bodyPr wrap="square">
            <a:spAutoFit/>
          </a:bodyPr>
          <a:lstStyle/>
          <a:p>
            <a:pPr lvl="0">
              <a:spcBef>
                <a:spcPts val="0"/>
              </a:spcBef>
              <a:spcAft>
                <a:spcPts val="0"/>
              </a:spcAft>
            </a:pPr>
            <a:r>
              <a:rPr lang="en-US" b="0" dirty="0">
                <a:solidFill>
                  <a:schemeClr val="dk1"/>
                </a:solidFill>
                <a:latin typeface="Arial"/>
                <a:ea typeface="Arial"/>
                <a:cs typeface="Arial"/>
                <a:sym typeface="Arial"/>
              </a:rPr>
              <a:t>Can you pick up a penny with a magnet?</a:t>
            </a:r>
            <a:endParaRPr lang="en-US" b="0" dirty="0">
              <a:solidFill>
                <a:schemeClr val="dk1"/>
              </a:solidFill>
              <a:latin typeface="Arial"/>
              <a:cs typeface="Arial"/>
            </a:endParaRPr>
          </a:p>
        </p:txBody>
      </p:sp>
      <p:sp>
        <p:nvSpPr>
          <p:cNvPr id="11" name="TextBox 10">
            <a:extLst>
              <a:ext uri="{FF2B5EF4-FFF2-40B4-BE49-F238E27FC236}">
                <a16:creationId xmlns:a16="http://schemas.microsoft.com/office/drawing/2014/main" id="{0BCEED60-AB5A-4E21-982E-C4346A5BDA36}"/>
              </a:ext>
            </a:extLst>
          </p:cNvPr>
          <p:cNvSpPr txBox="1"/>
          <p:nvPr/>
        </p:nvSpPr>
        <p:spPr>
          <a:xfrm>
            <a:off x="4572000" y="2209800"/>
            <a:ext cx="3204723" cy="923330"/>
          </a:xfrm>
          <a:prstGeom prst="rect">
            <a:avLst/>
          </a:prstGeom>
          <a:noFill/>
        </p:spPr>
        <p:txBody>
          <a:bodyPr wrap="none" rtlCol="0">
            <a:spAutoFit/>
          </a:bodyPr>
          <a:lstStyle/>
          <a:p>
            <a:pPr algn="l"/>
            <a:r>
              <a:rPr lang="en-US" b="0" dirty="0"/>
              <a:t>Because</a:t>
            </a:r>
          </a:p>
          <a:p>
            <a:pPr marL="285750" indent="-285750" algn="l">
              <a:buFont typeface="Arial" panose="020B0604020202020204" pitchFamily="34" charset="0"/>
              <a:buChar char="•"/>
            </a:pPr>
            <a:r>
              <a:rPr lang="en-US" b="0" i="1" dirty="0"/>
              <a:t>pennies are made of metal</a:t>
            </a:r>
          </a:p>
          <a:p>
            <a:pPr marL="285750" indent="-285750" algn="l">
              <a:buFont typeface="Arial" panose="020B0604020202020204" pitchFamily="34" charset="0"/>
              <a:buChar char="•"/>
            </a:pPr>
            <a:r>
              <a:rPr lang="en-US" b="0" i="1" dirty="0"/>
              <a:t>metals are magnetic</a:t>
            </a:r>
          </a:p>
        </p:txBody>
      </p:sp>
      <p:pic>
        <p:nvPicPr>
          <p:cNvPr id="12" name="Picture 11">
            <a:extLst>
              <a:ext uri="{FF2B5EF4-FFF2-40B4-BE49-F238E27FC236}">
                <a16:creationId xmlns:a16="http://schemas.microsoft.com/office/drawing/2014/main" id="{73C6EDCA-9484-4C74-B747-78C32E6973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3400" y="1478956"/>
            <a:ext cx="770897" cy="765758"/>
          </a:xfrm>
          <a:prstGeom prst="rect">
            <a:avLst/>
          </a:prstGeom>
        </p:spPr>
      </p:pic>
      <p:sp>
        <p:nvSpPr>
          <p:cNvPr id="13" name="TextBox 12">
            <a:extLst>
              <a:ext uri="{FF2B5EF4-FFF2-40B4-BE49-F238E27FC236}">
                <a16:creationId xmlns:a16="http://schemas.microsoft.com/office/drawing/2014/main" id="{2AA0C6D8-1089-4FC0-B811-591530D31679}"/>
              </a:ext>
            </a:extLst>
          </p:cNvPr>
          <p:cNvSpPr txBox="1"/>
          <p:nvPr/>
        </p:nvSpPr>
        <p:spPr>
          <a:xfrm>
            <a:off x="4572000" y="1623982"/>
            <a:ext cx="561051" cy="369332"/>
          </a:xfrm>
          <a:prstGeom prst="rect">
            <a:avLst/>
          </a:prstGeom>
          <a:noFill/>
        </p:spPr>
        <p:txBody>
          <a:bodyPr wrap="none" rtlCol="0">
            <a:spAutoFit/>
          </a:bodyPr>
          <a:lstStyle/>
          <a:p>
            <a:pPr algn="l"/>
            <a:r>
              <a:rPr lang="en-US" b="0" dirty="0"/>
              <a:t>Yes</a:t>
            </a:r>
            <a:endParaRPr lang="en-US" b="0" i="1" dirty="0"/>
          </a:p>
        </p:txBody>
      </p:sp>
      <p:sp>
        <p:nvSpPr>
          <p:cNvPr id="15" name="TextBox 14">
            <a:extLst>
              <a:ext uri="{FF2B5EF4-FFF2-40B4-BE49-F238E27FC236}">
                <a16:creationId xmlns:a16="http://schemas.microsoft.com/office/drawing/2014/main" id="{35916160-766F-4E90-A9EC-E057C870D2ED}"/>
              </a:ext>
            </a:extLst>
          </p:cNvPr>
          <p:cNvSpPr txBox="1"/>
          <p:nvPr/>
        </p:nvSpPr>
        <p:spPr>
          <a:xfrm>
            <a:off x="1455004" y="1969069"/>
            <a:ext cx="774571" cy="369332"/>
          </a:xfrm>
          <a:prstGeom prst="rect">
            <a:avLst/>
          </a:prstGeom>
          <a:noFill/>
        </p:spPr>
        <p:txBody>
          <a:bodyPr wrap="none" rtlCol="0">
            <a:spAutoFit/>
          </a:bodyPr>
          <a:lstStyle/>
          <a:p>
            <a:pPr algn="l"/>
            <a:r>
              <a:rPr lang="en-US" b="0" dirty="0"/>
              <a:t>Why?</a:t>
            </a:r>
            <a:endParaRPr lang="en-US" b="0" i="1" dirty="0"/>
          </a:p>
        </p:txBody>
      </p:sp>
      <p:sp>
        <p:nvSpPr>
          <p:cNvPr id="16" name="TextBox 15">
            <a:extLst>
              <a:ext uri="{FF2B5EF4-FFF2-40B4-BE49-F238E27FC236}">
                <a16:creationId xmlns:a16="http://schemas.microsoft.com/office/drawing/2014/main" id="{5C948599-5D9B-42C9-9E89-3587EAE55E1F}"/>
              </a:ext>
            </a:extLst>
          </p:cNvPr>
          <p:cNvSpPr txBox="1"/>
          <p:nvPr/>
        </p:nvSpPr>
        <p:spPr>
          <a:xfrm>
            <a:off x="1423831" y="3238082"/>
            <a:ext cx="3044423" cy="923330"/>
          </a:xfrm>
          <a:prstGeom prst="rect">
            <a:avLst/>
          </a:prstGeom>
          <a:noFill/>
        </p:spPr>
        <p:txBody>
          <a:bodyPr wrap="none" rtlCol="0">
            <a:spAutoFit/>
          </a:bodyPr>
          <a:lstStyle/>
          <a:p>
            <a:pPr algn="l"/>
            <a:r>
              <a:rPr lang="en-US" b="0" dirty="0"/>
              <a:t>Actually:</a:t>
            </a:r>
          </a:p>
          <a:p>
            <a:pPr algn="l"/>
            <a:r>
              <a:rPr lang="en-US" b="0" i="1" dirty="0"/>
              <a:t>Not all metals are magnetic.</a:t>
            </a:r>
          </a:p>
          <a:p>
            <a:pPr algn="l"/>
            <a:r>
              <a:rPr lang="en-US" b="0" i="1" dirty="0"/>
              <a:t>Copper is not magnetic.</a:t>
            </a:r>
          </a:p>
        </p:txBody>
      </p:sp>
      <p:sp>
        <p:nvSpPr>
          <p:cNvPr id="17" name="TextBox 16">
            <a:extLst>
              <a:ext uri="{FF2B5EF4-FFF2-40B4-BE49-F238E27FC236}">
                <a16:creationId xmlns:a16="http://schemas.microsoft.com/office/drawing/2014/main" id="{8B72FC1D-5302-4906-8F16-60B8355AE638}"/>
              </a:ext>
            </a:extLst>
          </p:cNvPr>
          <p:cNvSpPr txBox="1"/>
          <p:nvPr/>
        </p:nvSpPr>
        <p:spPr>
          <a:xfrm>
            <a:off x="1427295" y="4291845"/>
            <a:ext cx="1201996" cy="369332"/>
          </a:xfrm>
          <a:prstGeom prst="rect">
            <a:avLst/>
          </a:prstGeom>
          <a:noFill/>
        </p:spPr>
        <p:txBody>
          <a:bodyPr wrap="none" rtlCol="0">
            <a:spAutoFit/>
          </a:bodyPr>
          <a:lstStyle/>
          <a:p>
            <a:pPr algn="l"/>
            <a:r>
              <a:rPr lang="en-US" b="0" dirty="0"/>
              <a:t>Try again!</a:t>
            </a:r>
            <a:endParaRPr lang="en-US" b="0" i="1" dirty="0"/>
          </a:p>
        </p:txBody>
      </p:sp>
      <p:pic>
        <p:nvPicPr>
          <p:cNvPr id="8194" name="Picture 2" descr="Image result for penny">
            <a:extLst>
              <a:ext uri="{FF2B5EF4-FFF2-40B4-BE49-F238E27FC236}">
                <a16:creationId xmlns:a16="http://schemas.microsoft.com/office/drawing/2014/main" id="{84D82DE4-4C8A-4731-9E6C-17BA39A045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444" y="-2270059"/>
            <a:ext cx="93121" cy="929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face">
            <a:extLst>
              <a:ext uri="{FF2B5EF4-FFF2-40B4-BE49-F238E27FC236}">
                <a16:creationId xmlns:a16="http://schemas.microsoft.com/office/drawing/2014/main" id="{8D879FAF-2B54-418B-B36B-2B1922A00C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140" y="1828326"/>
            <a:ext cx="1053228" cy="7629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D946D1-0F82-4AE3-925E-915F302D0671}"/>
              </a:ext>
            </a:extLst>
          </p:cNvPr>
          <p:cNvSpPr txBox="1"/>
          <p:nvPr/>
        </p:nvSpPr>
        <p:spPr>
          <a:xfrm>
            <a:off x="4571999" y="4661177"/>
            <a:ext cx="3345788" cy="1200329"/>
          </a:xfrm>
          <a:prstGeom prst="rect">
            <a:avLst/>
          </a:prstGeom>
          <a:noFill/>
        </p:spPr>
        <p:txBody>
          <a:bodyPr wrap="none" rtlCol="0">
            <a:spAutoFit/>
          </a:bodyPr>
          <a:lstStyle/>
          <a:p>
            <a:pPr algn="l"/>
            <a:r>
              <a:rPr lang="en-US" b="0" dirty="0"/>
              <a:t>No – because:</a:t>
            </a:r>
          </a:p>
          <a:p>
            <a:pPr marL="285750" indent="-285750">
              <a:buFont typeface="Arial" panose="020B0604020202020204" pitchFamily="34" charset="0"/>
              <a:buChar char="•"/>
            </a:pPr>
            <a:r>
              <a:rPr lang="en-US" b="0" i="1" dirty="0"/>
              <a:t>pennies are made of copper</a:t>
            </a:r>
          </a:p>
          <a:p>
            <a:pPr marL="285750" indent="-285750">
              <a:buFont typeface="Arial" panose="020B0604020202020204" pitchFamily="34" charset="0"/>
              <a:buChar char="•"/>
            </a:pPr>
            <a:r>
              <a:rPr lang="en-US" b="0" i="1" dirty="0"/>
              <a:t>copper is not magnetic</a:t>
            </a:r>
          </a:p>
          <a:p>
            <a:pPr algn="l"/>
            <a:endParaRPr lang="en-US" b="0" i="1" dirty="0"/>
          </a:p>
        </p:txBody>
      </p:sp>
    </p:spTree>
    <p:extLst>
      <p:ext uri="{BB962C8B-B14F-4D97-AF65-F5344CB8AC3E}">
        <p14:creationId xmlns:p14="http://schemas.microsoft.com/office/powerpoint/2010/main" val="200675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7"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91F0-81E8-4AB2-A262-3386ED795C97}"/>
              </a:ext>
            </a:extLst>
          </p:cNvPr>
          <p:cNvSpPr>
            <a:spLocks noGrp="1"/>
          </p:cNvSpPr>
          <p:nvPr>
            <p:ph type="title"/>
          </p:nvPr>
        </p:nvSpPr>
        <p:spPr/>
        <p:txBody>
          <a:bodyPr/>
          <a:lstStyle/>
          <a:p>
            <a:r>
              <a:rPr lang="en-US" dirty="0"/>
              <a:t>A Question for the field of Knowledge Capture</a:t>
            </a:r>
          </a:p>
        </p:txBody>
      </p:sp>
      <p:sp>
        <p:nvSpPr>
          <p:cNvPr id="3" name="TextBox 2">
            <a:extLst>
              <a:ext uri="{FF2B5EF4-FFF2-40B4-BE49-F238E27FC236}">
                <a16:creationId xmlns:a16="http://schemas.microsoft.com/office/drawing/2014/main" id="{1EFBB547-8D51-45A8-B2DE-8ECF0FE5513A}"/>
              </a:ext>
            </a:extLst>
          </p:cNvPr>
          <p:cNvSpPr txBox="1"/>
          <p:nvPr/>
        </p:nvSpPr>
        <p:spPr>
          <a:xfrm>
            <a:off x="5036566" y="4553558"/>
            <a:ext cx="1709122" cy="830997"/>
          </a:xfrm>
          <a:prstGeom prst="rect">
            <a:avLst/>
          </a:prstGeom>
          <a:noFill/>
        </p:spPr>
        <p:txBody>
          <a:bodyPr wrap="none" rtlCol="0">
            <a:spAutoFit/>
          </a:bodyPr>
          <a:lstStyle/>
          <a:p>
            <a:pPr algn="ctr"/>
            <a:r>
              <a:rPr lang="en-US" sz="2400" b="0" dirty="0"/>
              <a:t>relevant </a:t>
            </a:r>
          </a:p>
          <a:p>
            <a:pPr algn="ctr"/>
            <a:r>
              <a:rPr lang="en-US" sz="2400" b="0" dirty="0"/>
              <a:t>information</a:t>
            </a:r>
          </a:p>
        </p:txBody>
      </p:sp>
      <p:grpSp>
        <p:nvGrpSpPr>
          <p:cNvPr id="21" name="Group 20">
            <a:extLst>
              <a:ext uri="{FF2B5EF4-FFF2-40B4-BE49-F238E27FC236}">
                <a16:creationId xmlns:a16="http://schemas.microsoft.com/office/drawing/2014/main" id="{B0162819-F72B-4E8E-8342-C32F7A269296}"/>
              </a:ext>
            </a:extLst>
          </p:cNvPr>
          <p:cNvGrpSpPr>
            <a:grpSpLocks noChangeAspect="1"/>
          </p:cNvGrpSpPr>
          <p:nvPr/>
        </p:nvGrpSpPr>
        <p:grpSpPr>
          <a:xfrm>
            <a:off x="5107387" y="1532225"/>
            <a:ext cx="1217814" cy="950137"/>
            <a:chOff x="6450013" y="822325"/>
            <a:chExt cx="801688" cy="625476"/>
          </a:xfrm>
        </p:grpSpPr>
        <p:sp>
          <p:nvSpPr>
            <p:cNvPr id="22" name="Rectangle 71">
              <a:extLst>
                <a:ext uri="{FF2B5EF4-FFF2-40B4-BE49-F238E27FC236}">
                  <a16:creationId xmlns:a16="http://schemas.microsoft.com/office/drawing/2014/main" id="{66CEAB35-8818-4C84-BD28-AE26282DA1BE}"/>
                </a:ext>
              </a:extLst>
            </p:cNvPr>
            <p:cNvSpPr>
              <a:spLocks noChangeArrowheads="1"/>
            </p:cNvSpPr>
            <p:nvPr/>
          </p:nvSpPr>
          <p:spPr bwMode="auto">
            <a:xfrm>
              <a:off x="6472238" y="942975"/>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 name="Rectangle 72">
              <a:extLst>
                <a:ext uri="{FF2B5EF4-FFF2-40B4-BE49-F238E27FC236}">
                  <a16:creationId xmlns:a16="http://schemas.microsoft.com/office/drawing/2014/main" id="{2D2C51B7-A16D-435B-B708-D28C14772764}"/>
                </a:ext>
              </a:extLst>
            </p:cNvPr>
            <p:cNvSpPr>
              <a:spLocks noChangeArrowheads="1"/>
            </p:cNvSpPr>
            <p:nvPr/>
          </p:nvSpPr>
          <p:spPr bwMode="auto">
            <a:xfrm>
              <a:off x="6502400" y="822325"/>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Rectangle 73">
              <a:extLst>
                <a:ext uri="{FF2B5EF4-FFF2-40B4-BE49-F238E27FC236}">
                  <a16:creationId xmlns:a16="http://schemas.microsoft.com/office/drawing/2014/main" id="{44CC7371-D665-45AE-934D-29288B7A5407}"/>
                </a:ext>
              </a:extLst>
            </p:cNvPr>
            <p:cNvSpPr>
              <a:spLocks noChangeArrowheads="1"/>
            </p:cNvSpPr>
            <p:nvPr/>
          </p:nvSpPr>
          <p:spPr bwMode="auto">
            <a:xfrm>
              <a:off x="6888163" y="88106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Rectangle 74">
              <a:extLst>
                <a:ext uri="{FF2B5EF4-FFF2-40B4-BE49-F238E27FC236}">
                  <a16:creationId xmlns:a16="http://schemas.microsoft.com/office/drawing/2014/main" id="{CDFE7A2E-E9AB-4C6F-9841-A186A421F26D}"/>
                </a:ext>
              </a:extLst>
            </p:cNvPr>
            <p:cNvSpPr>
              <a:spLocks noChangeArrowheads="1"/>
            </p:cNvSpPr>
            <p:nvPr/>
          </p:nvSpPr>
          <p:spPr bwMode="auto">
            <a:xfrm>
              <a:off x="6827838" y="1001713"/>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Rectangle 75">
              <a:extLst>
                <a:ext uri="{FF2B5EF4-FFF2-40B4-BE49-F238E27FC236}">
                  <a16:creationId xmlns:a16="http://schemas.microsoft.com/office/drawing/2014/main" id="{C363081B-25E3-460E-B48E-D5D00CDF2AD0}"/>
                </a:ext>
              </a:extLst>
            </p:cNvPr>
            <p:cNvSpPr>
              <a:spLocks noChangeArrowheads="1"/>
            </p:cNvSpPr>
            <p:nvPr/>
          </p:nvSpPr>
          <p:spPr bwMode="auto">
            <a:xfrm>
              <a:off x="7102475" y="1062038"/>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7" name="Rectangle 76">
              <a:extLst>
                <a:ext uri="{FF2B5EF4-FFF2-40B4-BE49-F238E27FC236}">
                  <a16:creationId xmlns:a16="http://schemas.microsoft.com/office/drawing/2014/main" id="{EC9F8226-30F0-4A94-92D2-1A5495CC7D1E}"/>
                </a:ext>
              </a:extLst>
            </p:cNvPr>
            <p:cNvSpPr>
              <a:spLocks noChangeArrowheads="1"/>
            </p:cNvSpPr>
            <p:nvPr/>
          </p:nvSpPr>
          <p:spPr bwMode="auto">
            <a:xfrm>
              <a:off x="7129463" y="9413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Line 77">
              <a:extLst>
                <a:ext uri="{FF2B5EF4-FFF2-40B4-BE49-F238E27FC236}">
                  <a16:creationId xmlns:a16="http://schemas.microsoft.com/office/drawing/2014/main" id="{E4A07774-3FA9-48D9-B1D8-84BA489BD85C}"/>
                </a:ext>
              </a:extLst>
            </p:cNvPr>
            <p:cNvSpPr>
              <a:spLocks noChangeShapeType="1"/>
            </p:cNvSpPr>
            <p:nvPr/>
          </p:nvSpPr>
          <p:spPr bwMode="auto">
            <a:xfrm>
              <a:off x="7010400" y="941388"/>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9" name="Line 78">
              <a:extLst>
                <a:ext uri="{FF2B5EF4-FFF2-40B4-BE49-F238E27FC236}">
                  <a16:creationId xmlns:a16="http://schemas.microsoft.com/office/drawing/2014/main" id="{4E683BC3-DF90-4B6C-8C95-B65899381820}"/>
                </a:ext>
              </a:extLst>
            </p:cNvPr>
            <p:cNvSpPr>
              <a:spLocks noChangeShapeType="1"/>
            </p:cNvSpPr>
            <p:nvPr/>
          </p:nvSpPr>
          <p:spPr bwMode="auto">
            <a:xfrm>
              <a:off x="7010400" y="909638"/>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 name="Line 79">
              <a:extLst>
                <a:ext uri="{FF2B5EF4-FFF2-40B4-BE49-F238E27FC236}">
                  <a16:creationId xmlns:a16="http://schemas.microsoft.com/office/drawing/2014/main" id="{FAF1E7CA-3E83-4ABB-8651-6F57FA8286F0}"/>
                </a:ext>
              </a:extLst>
            </p:cNvPr>
            <p:cNvSpPr>
              <a:spLocks noChangeShapeType="1"/>
            </p:cNvSpPr>
            <p:nvPr/>
          </p:nvSpPr>
          <p:spPr bwMode="auto">
            <a:xfrm flipH="1">
              <a:off x="6888163" y="941388"/>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1" name="Rectangle 80">
              <a:extLst>
                <a:ext uri="{FF2B5EF4-FFF2-40B4-BE49-F238E27FC236}">
                  <a16:creationId xmlns:a16="http://schemas.microsoft.com/office/drawing/2014/main" id="{63EFD266-0BC9-437E-9B06-457578674DF9}"/>
                </a:ext>
              </a:extLst>
            </p:cNvPr>
            <p:cNvSpPr>
              <a:spLocks noChangeArrowheads="1"/>
            </p:cNvSpPr>
            <p:nvPr/>
          </p:nvSpPr>
          <p:spPr bwMode="auto">
            <a:xfrm>
              <a:off x="6450013" y="1136650"/>
              <a:ext cx="119063"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Rectangle 81">
              <a:extLst>
                <a:ext uri="{FF2B5EF4-FFF2-40B4-BE49-F238E27FC236}">
                  <a16:creationId xmlns:a16="http://schemas.microsoft.com/office/drawing/2014/main" id="{46CC1B09-DA74-432C-8E7D-C82F27002341}"/>
                </a:ext>
              </a:extLst>
            </p:cNvPr>
            <p:cNvSpPr>
              <a:spLocks noChangeArrowheads="1"/>
            </p:cNvSpPr>
            <p:nvPr/>
          </p:nvSpPr>
          <p:spPr bwMode="auto">
            <a:xfrm>
              <a:off x="6565900" y="1219200"/>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 name="Rectangle 82">
              <a:extLst>
                <a:ext uri="{FF2B5EF4-FFF2-40B4-BE49-F238E27FC236}">
                  <a16:creationId xmlns:a16="http://schemas.microsoft.com/office/drawing/2014/main" id="{D062F91F-4749-482D-864A-E5E1E7CF87C9}"/>
                </a:ext>
              </a:extLst>
            </p:cNvPr>
            <p:cNvSpPr>
              <a:spLocks noChangeArrowheads="1"/>
            </p:cNvSpPr>
            <p:nvPr/>
          </p:nvSpPr>
          <p:spPr bwMode="auto">
            <a:xfrm>
              <a:off x="6684963" y="912813"/>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4" name="Rectangle 83">
              <a:extLst>
                <a:ext uri="{FF2B5EF4-FFF2-40B4-BE49-F238E27FC236}">
                  <a16:creationId xmlns:a16="http://schemas.microsoft.com/office/drawing/2014/main" id="{214BFDDA-19F2-470A-8483-1EB524351686}"/>
                </a:ext>
              </a:extLst>
            </p:cNvPr>
            <p:cNvSpPr>
              <a:spLocks noChangeArrowheads="1"/>
            </p:cNvSpPr>
            <p:nvPr/>
          </p:nvSpPr>
          <p:spPr bwMode="auto">
            <a:xfrm>
              <a:off x="6870700" y="1389063"/>
              <a:ext cx="122238" cy="587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Rectangle 84">
              <a:extLst>
                <a:ext uri="{FF2B5EF4-FFF2-40B4-BE49-F238E27FC236}">
                  <a16:creationId xmlns:a16="http://schemas.microsoft.com/office/drawing/2014/main" id="{41B6C21B-4F52-4DBE-AD68-C7630E8729B0}"/>
                </a:ext>
              </a:extLst>
            </p:cNvPr>
            <p:cNvSpPr>
              <a:spLocks noChangeArrowheads="1"/>
            </p:cNvSpPr>
            <p:nvPr/>
          </p:nvSpPr>
          <p:spPr bwMode="auto">
            <a:xfrm>
              <a:off x="6900863" y="1268413"/>
              <a:ext cx="122238"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6" name="Line 85">
              <a:extLst>
                <a:ext uri="{FF2B5EF4-FFF2-40B4-BE49-F238E27FC236}">
                  <a16:creationId xmlns:a16="http://schemas.microsoft.com/office/drawing/2014/main" id="{2178CD21-D272-4385-A9C5-CDD243B05402}"/>
                </a:ext>
              </a:extLst>
            </p:cNvPr>
            <p:cNvSpPr>
              <a:spLocks noChangeShapeType="1"/>
            </p:cNvSpPr>
            <p:nvPr/>
          </p:nvSpPr>
          <p:spPr bwMode="auto">
            <a:xfrm>
              <a:off x="6669088" y="1282700"/>
              <a:ext cx="201613" cy="10636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 name="Line 86">
              <a:extLst>
                <a:ext uri="{FF2B5EF4-FFF2-40B4-BE49-F238E27FC236}">
                  <a16:creationId xmlns:a16="http://schemas.microsoft.com/office/drawing/2014/main" id="{BE164EE5-FBAF-4C8C-86D5-3E1CB19C5070}"/>
                </a:ext>
              </a:extLst>
            </p:cNvPr>
            <p:cNvSpPr>
              <a:spLocks noChangeShapeType="1"/>
            </p:cNvSpPr>
            <p:nvPr/>
          </p:nvSpPr>
          <p:spPr bwMode="auto">
            <a:xfrm>
              <a:off x="6673850" y="1262063"/>
              <a:ext cx="227013" cy="63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8" name="Line 87">
              <a:extLst>
                <a:ext uri="{FF2B5EF4-FFF2-40B4-BE49-F238E27FC236}">
                  <a16:creationId xmlns:a16="http://schemas.microsoft.com/office/drawing/2014/main" id="{9E30040B-4B1E-42F9-86B4-06809CD31673}"/>
                </a:ext>
              </a:extLst>
            </p:cNvPr>
            <p:cNvSpPr>
              <a:spLocks noChangeShapeType="1"/>
            </p:cNvSpPr>
            <p:nvPr/>
          </p:nvSpPr>
          <p:spPr bwMode="auto">
            <a:xfrm flipV="1">
              <a:off x="6527800" y="995363"/>
              <a:ext cx="0"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8">
              <a:extLst>
                <a:ext uri="{FF2B5EF4-FFF2-40B4-BE49-F238E27FC236}">
                  <a16:creationId xmlns:a16="http://schemas.microsoft.com/office/drawing/2014/main" id="{60F6A186-704D-4F4C-8DE0-06CAF8AA3D69}"/>
                </a:ext>
              </a:extLst>
            </p:cNvPr>
            <p:cNvSpPr>
              <a:spLocks noChangeShapeType="1"/>
            </p:cNvSpPr>
            <p:nvPr/>
          </p:nvSpPr>
          <p:spPr bwMode="auto">
            <a:xfrm flipV="1">
              <a:off x="6532563" y="881063"/>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9">
              <a:extLst>
                <a:ext uri="{FF2B5EF4-FFF2-40B4-BE49-F238E27FC236}">
                  <a16:creationId xmlns:a16="http://schemas.microsoft.com/office/drawing/2014/main" id="{FF9B792D-D2A2-4CD8-966E-788AA59C8E48}"/>
                </a:ext>
              </a:extLst>
            </p:cNvPr>
            <p:cNvSpPr>
              <a:spLocks noChangeShapeType="1"/>
            </p:cNvSpPr>
            <p:nvPr/>
          </p:nvSpPr>
          <p:spPr bwMode="auto">
            <a:xfrm flipH="1">
              <a:off x="7013575" y="1114425"/>
              <a:ext cx="100013"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90">
              <a:extLst>
                <a:ext uri="{FF2B5EF4-FFF2-40B4-BE49-F238E27FC236}">
                  <a16:creationId xmlns:a16="http://schemas.microsoft.com/office/drawing/2014/main" id="{7FD0004E-E09A-46A4-A321-E3B257CC3110}"/>
                </a:ext>
              </a:extLst>
            </p:cNvPr>
            <p:cNvSpPr>
              <a:spLocks noChangeShapeType="1"/>
            </p:cNvSpPr>
            <p:nvPr/>
          </p:nvSpPr>
          <p:spPr bwMode="auto">
            <a:xfrm flipV="1">
              <a:off x="6956425" y="1323975"/>
              <a:ext cx="9525" cy="6191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91">
              <a:extLst>
                <a:ext uri="{FF2B5EF4-FFF2-40B4-BE49-F238E27FC236}">
                  <a16:creationId xmlns:a16="http://schemas.microsoft.com/office/drawing/2014/main" id="{B626CC07-322F-426D-84D9-59F21889B892}"/>
                </a:ext>
              </a:extLst>
            </p:cNvPr>
            <p:cNvSpPr>
              <a:spLocks noChangeShapeType="1"/>
            </p:cNvSpPr>
            <p:nvPr/>
          </p:nvSpPr>
          <p:spPr bwMode="auto">
            <a:xfrm>
              <a:off x="6594475" y="976313"/>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2">
              <a:extLst>
                <a:ext uri="{FF2B5EF4-FFF2-40B4-BE49-F238E27FC236}">
                  <a16:creationId xmlns:a16="http://schemas.microsoft.com/office/drawing/2014/main" id="{E8C8C7CE-228B-4FA1-9FE6-7A29D3AA4B9F}"/>
                </a:ext>
              </a:extLst>
            </p:cNvPr>
            <p:cNvSpPr>
              <a:spLocks noChangeShapeType="1"/>
            </p:cNvSpPr>
            <p:nvPr/>
          </p:nvSpPr>
          <p:spPr bwMode="auto">
            <a:xfrm flipV="1">
              <a:off x="6870700" y="1071563"/>
              <a:ext cx="19050" cy="300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3">
              <a:extLst>
                <a:ext uri="{FF2B5EF4-FFF2-40B4-BE49-F238E27FC236}">
                  <a16:creationId xmlns:a16="http://schemas.microsoft.com/office/drawing/2014/main" id="{A8FDC0FF-39E0-4735-9B51-7D175E34DE0A}"/>
                </a:ext>
              </a:extLst>
            </p:cNvPr>
            <p:cNvSpPr>
              <a:spLocks noChangeShapeType="1"/>
            </p:cNvSpPr>
            <p:nvPr/>
          </p:nvSpPr>
          <p:spPr bwMode="auto">
            <a:xfrm>
              <a:off x="6618288" y="842963"/>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4">
              <a:extLst>
                <a:ext uri="{FF2B5EF4-FFF2-40B4-BE49-F238E27FC236}">
                  <a16:creationId xmlns:a16="http://schemas.microsoft.com/office/drawing/2014/main" id="{D15B6C6C-4E41-483B-9825-DC6197EF7207}"/>
                </a:ext>
              </a:extLst>
            </p:cNvPr>
            <p:cNvSpPr>
              <a:spLocks noChangeShapeType="1"/>
            </p:cNvSpPr>
            <p:nvPr/>
          </p:nvSpPr>
          <p:spPr bwMode="auto">
            <a:xfrm>
              <a:off x="6618288" y="866775"/>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5" name="TextBox 54">
            <a:extLst>
              <a:ext uri="{FF2B5EF4-FFF2-40B4-BE49-F238E27FC236}">
                <a16:creationId xmlns:a16="http://schemas.microsoft.com/office/drawing/2014/main" id="{B38DE8DF-A179-4DC7-B022-B4C6EEF6630D}"/>
              </a:ext>
            </a:extLst>
          </p:cNvPr>
          <p:cNvSpPr txBox="1"/>
          <p:nvPr/>
        </p:nvSpPr>
        <p:spPr>
          <a:xfrm>
            <a:off x="7679193" y="3633001"/>
            <a:ext cx="1351652" cy="1015663"/>
          </a:xfrm>
          <a:prstGeom prst="rect">
            <a:avLst/>
          </a:prstGeom>
          <a:noFill/>
        </p:spPr>
        <p:txBody>
          <a:bodyPr wrap="none" rtlCol="0">
            <a:spAutoFit/>
          </a:bodyPr>
          <a:lstStyle/>
          <a:p>
            <a:pPr algn="ctr"/>
            <a:r>
              <a:rPr lang="en-US" sz="2000" b="0" i="1" dirty="0">
                <a:solidFill>
                  <a:srgbClr val="094895"/>
                </a:solidFill>
              </a:rPr>
              <a:t>Language</a:t>
            </a:r>
          </a:p>
          <a:p>
            <a:pPr algn="ctr"/>
            <a:r>
              <a:rPr lang="en-US" sz="2000" b="0" i="1" dirty="0">
                <a:solidFill>
                  <a:srgbClr val="094895"/>
                </a:solidFill>
              </a:rPr>
              <a:t>(and other</a:t>
            </a:r>
          </a:p>
          <a:p>
            <a:pPr algn="ctr"/>
            <a:r>
              <a:rPr lang="en-US" sz="2000" b="0" i="1" dirty="0">
                <a:solidFill>
                  <a:srgbClr val="094895"/>
                </a:solidFill>
              </a:rPr>
              <a:t>media)</a:t>
            </a:r>
          </a:p>
        </p:txBody>
      </p:sp>
      <p:sp>
        <p:nvSpPr>
          <p:cNvPr id="56" name="TextBox 55">
            <a:extLst>
              <a:ext uri="{FF2B5EF4-FFF2-40B4-BE49-F238E27FC236}">
                <a16:creationId xmlns:a16="http://schemas.microsoft.com/office/drawing/2014/main" id="{A13A2ABF-E0BD-4611-9098-7B5266BC5FF1}"/>
              </a:ext>
            </a:extLst>
          </p:cNvPr>
          <p:cNvSpPr txBox="1"/>
          <p:nvPr/>
        </p:nvSpPr>
        <p:spPr>
          <a:xfrm>
            <a:off x="7500457" y="1445922"/>
            <a:ext cx="1455848" cy="707886"/>
          </a:xfrm>
          <a:prstGeom prst="rect">
            <a:avLst/>
          </a:prstGeom>
          <a:noFill/>
        </p:spPr>
        <p:txBody>
          <a:bodyPr wrap="none" rtlCol="0">
            <a:spAutoFit/>
          </a:bodyPr>
          <a:lstStyle/>
          <a:p>
            <a:pPr algn="ctr"/>
            <a:r>
              <a:rPr lang="en-US" sz="2000" b="0" i="1" dirty="0">
                <a:solidFill>
                  <a:srgbClr val="094895"/>
                </a:solidFill>
              </a:rPr>
              <a:t>Structured</a:t>
            </a:r>
          </a:p>
          <a:p>
            <a:pPr algn="ctr"/>
            <a:r>
              <a:rPr lang="en-US" sz="2000" b="0" i="1" dirty="0">
                <a:solidFill>
                  <a:srgbClr val="094895"/>
                </a:solidFill>
              </a:rPr>
              <a:t>Knowledge</a:t>
            </a:r>
          </a:p>
        </p:txBody>
      </p:sp>
      <p:grpSp>
        <p:nvGrpSpPr>
          <p:cNvPr id="117" name="Group 116">
            <a:extLst>
              <a:ext uri="{FF2B5EF4-FFF2-40B4-BE49-F238E27FC236}">
                <a16:creationId xmlns:a16="http://schemas.microsoft.com/office/drawing/2014/main" id="{88A3C88A-84F9-4486-8EF1-65C383B6C83C}"/>
              </a:ext>
            </a:extLst>
          </p:cNvPr>
          <p:cNvGrpSpPr>
            <a:grpSpLocks noChangeAspect="1"/>
          </p:cNvGrpSpPr>
          <p:nvPr/>
        </p:nvGrpSpPr>
        <p:grpSpPr>
          <a:xfrm>
            <a:off x="1331891" y="1824019"/>
            <a:ext cx="1184053" cy="450953"/>
            <a:chOff x="5086350" y="984250"/>
            <a:chExt cx="779463" cy="296863"/>
          </a:xfrm>
        </p:grpSpPr>
        <p:sp>
          <p:nvSpPr>
            <p:cNvPr id="118" name="Rectangle 50">
              <a:extLst>
                <a:ext uri="{FF2B5EF4-FFF2-40B4-BE49-F238E27FC236}">
                  <a16:creationId xmlns:a16="http://schemas.microsoft.com/office/drawing/2014/main" id="{6C6FD3B7-8201-4A0C-80BF-4C8FA3979EA2}"/>
                </a:ext>
              </a:extLst>
            </p:cNvPr>
            <p:cNvSpPr>
              <a:spLocks noChangeArrowheads="1"/>
            </p:cNvSpPr>
            <p:nvPr/>
          </p:nvSpPr>
          <p:spPr bwMode="auto">
            <a:xfrm>
              <a:off x="5086350" y="1104900"/>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9" name="Rectangle 51">
              <a:extLst>
                <a:ext uri="{FF2B5EF4-FFF2-40B4-BE49-F238E27FC236}">
                  <a16:creationId xmlns:a16="http://schemas.microsoft.com/office/drawing/2014/main" id="{6BDD815E-EDA7-4E59-9B3C-8903D306ECBC}"/>
                </a:ext>
              </a:extLst>
            </p:cNvPr>
            <p:cNvSpPr>
              <a:spLocks noChangeArrowheads="1"/>
            </p:cNvSpPr>
            <p:nvPr/>
          </p:nvSpPr>
          <p:spPr bwMode="auto">
            <a:xfrm>
              <a:off x="5116513" y="984250"/>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0" name="Rectangle 52">
              <a:extLst>
                <a:ext uri="{FF2B5EF4-FFF2-40B4-BE49-F238E27FC236}">
                  <a16:creationId xmlns:a16="http://schemas.microsoft.com/office/drawing/2014/main" id="{6D32CAAB-8EA5-4223-9389-3681B1331D78}"/>
                </a:ext>
              </a:extLst>
            </p:cNvPr>
            <p:cNvSpPr>
              <a:spLocks noChangeArrowheads="1"/>
            </p:cNvSpPr>
            <p:nvPr/>
          </p:nvSpPr>
          <p:spPr bwMode="auto">
            <a:xfrm>
              <a:off x="5502275" y="10429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1" name="Rectangle 53">
              <a:extLst>
                <a:ext uri="{FF2B5EF4-FFF2-40B4-BE49-F238E27FC236}">
                  <a16:creationId xmlns:a16="http://schemas.microsoft.com/office/drawing/2014/main" id="{F9A31E79-BFDB-437D-BFDF-37B0A20A6DA0}"/>
                </a:ext>
              </a:extLst>
            </p:cNvPr>
            <p:cNvSpPr>
              <a:spLocks noChangeArrowheads="1"/>
            </p:cNvSpPr>
            <p:nvPr/>
          </p:nvSpPr>
          <p:spPr bwMode="auto">
            <a:xfrm>
              <a:off x="5441950" y="1163638"/>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2" name="Rectangle 54">
              <a:extLst>
                <a:ext uri="{FF2B5EF4-FFF2-40B4-BE49-F238E27FC236}">
                  <a16:creationId xmlns:a16="http://schemas.microsoft.com/office/drawing/2014/main" id="{F516BA65-F795-4167-8653-E783B054610F}"/>
                </a:ext>
              </a:extLst>
            </p:cNvPr>
            <p:cNvSpPr>
              <a:spLocks noChangeArrowheads="1"/>
            </p:cNvSpPr>
            <p:nvPr/>
          </p:nvSpPr>
          <p:spPr bwMode="auto">
            <a:xfrm>
              <a:off x="5716588" y="1223963"/>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3" name="Rectangle 55">
              <a:extLst>
                <a:ext uri="{FF2B5EF4-FFF2-40B4-BE49-F238E27FC236}">
                  <a16:creationId xmlns:a16="http://schemas.microsoft.com/office/drawing/2014/main" id="{C970A957-61E4-42A6-85C4-209A013A0A00}"/>
                </a:ext>
              </a:extLst>
            </p:cNvPr>
            <p:cNvSpPr>
              <a:spLocks noChangeArrowheads="1"/>
            </p:cNvSpPr>
            <p:nvPr/>
          </p:nvSpPr>
          <p:spPr bwMode="auto">
            <a:xfrm>
              <a:off x="5743575" y="110331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4" name="Line 56">
              <a:extLst>
                <a:ext uri="{FF2B5EF4-FFF2-40B4-BE49-F238E27FC236}">
                  <a16:creationId xmlns:a16="http://schemas.microsoft.com/office/drawing/2014/main" id="{3DCD7C2E-77A2-48FA-8AA2-697348E54DA7}"/>
                </a:ext>
              </a:extLst>
            </p:cNvPr>
            <p:cNvSpPr>
              <a:spLocks noChangeShapeType="1"/>
            </p:cNvSpPr>
            <p:nvPr/>
          </p:nvSpPr>
          <p:spPr bwMode="auto">
            <a:xfrm>
              <a:off x="5624513" y="1103313"/>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5" name="Line 57">
              <a:extLst>
                <a:ext uri="{FF2B5EF4-FFF2-40B4-BE49-F238E27FC236}">
                  <a16:creationId xmlns:a16="http://schemas.microsoft.com/office/drawing/2014/main" id="{E86FD7EE-953E-42C5-84D7-FC409D9C819E}"/>
                </a:ext>
              </a:extLst>
            </p:cNvPr>
            <p:cNvSpPr>
              <a:spLocks noChangeShapeType="1"/>
            </p:cNvSpPr>
            <p:nvPr/>
          </p:nvSpPr>
          <p:spPr bwMode="auto">
            <a:xfrm>
              <a:off x="5624513" y="1071563"/>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6" name="Line 58">
              <a:extLst>
                <a:ext uri="{FF2B5EF4-FFF2-40B4-BE49-F238E27FC236}">
                  <a16:creationId xmlns:a16="http://schemas.microsoft.com/office/drawing/2014/main" id="{A62B8CEB-4A61-4C3C-80E5-B1F9F18087A9}"/>
                </a:ext>
              </a:extLst>
            </p:cNvPr>
            <p:cNvSpPr>
              <a:spLocks noChangeShapeType="1"/>
            </p:cNvSpPr>
            <p:nvPr/>
          </p:nvSpPr>
          <p:spPr bwMode="auto">
            <a:xfrm flipH="1">
              <a:off x="5502275" y="1103313"/>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7" name="Rectangle 59">
              <a:extLst>
                <a:ext uri="{FF2B5EF4-FFF2-40B4-BE49-F238E27FC236}">
                  <a16:creationId xmlns:a16="http://schemas.microsoft.com/office/drawing/2014/main" id="{D9B575E8-1DF3-4F9B-8086-C3FF10E1EF80}"/>
                </a:ext>
              </a:extLst>
            </p:cNvPr>
            <p:cNvSpPr>
              <a:spLocks noChangeArrowheads="1"/>
            </p:cNvSpPr>
            <p:nvPr/>
          </p:nvSpPr>
          <p:spPr bwMode="auto">
            <a:xfrm>
              <a:off x="5299075" y="1074738"/>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8" name="Line 60">
              <a:extLst>
                <a:ext uri="{FF2B5EF4-FFF2-40B4-BE49-F238E27FC236}">
                  <a16:creationId xmlns:a16="http://schemas.microsoft.com/office/drawing/2014/main" id="{476B03E9-1549-4DCE-9EBB-A187DE619A44}"/>
                </a:ext>
              </a:extLst>
            </p:cNvPr>
            <p:cNvSpPr>
              <a:spLocks noChangeShapeType="1"/>
            </p:cNvSpPr>
            <p:nvPr/>
          </p:nvSpPr>
          <p:spPr bwMode="auto">
            <a:xfrm flipV="1">
              <a:off x="5146675" y="1042988"/>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 name="Line 61">
              <a:extLst>
                <a:ext uri="{FF2B5EF4-FFF2-40B4-BE49-F238E27FC236}">
                  <a16:creationId xmlns:a16="http://schemas.microsoft.com/office/drawing/2014/main" id="{C7D70A1F-BD42-4A21-9038-F96CAD71F1CF}"/>
                </a:ext>
              </a:extLst>
            </p:cNvPr>
            <p:cNvSpPr>
              <a:spLocks noChangeShapeType="1"/>
            </p:cNvSpPr>
            <p:nvPr/>
          </p:nvSpPr>
          <p:spPr bwMode="auto">
            <a:xfrm>
              <a:off x="5208588" y="1138238"/>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62">
              <a:extLst>
                <a:ext uri="{FF2B5EF4-FFF2-40B4-BE49-F238E27FC236}">
                  <a16:creationId xmlns:a16="http://schemas.microsoft.com/office/drawing/2014/main" id="{BEED8351-5DC8-495E-99A2-A3A5468C3C19}"/>
                </a:ext>
              </a:extLst>
            </p:cNvPr>
            <p:cNvSpPr>
              <a:spLocks noChangeShapeType="1"/>
            </p:cNvSpPr>
            <p:nvPr/>
          </p:nvSpPr>
          <p:spPr bwMode="auto">
            <a:xfrm>
              <a:off x="5565775" y="1190625"/>
              <a:ext cx="1524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63">
              <a:extLst>
                <a:ext uri="{FF2B5EF4-FFF2-40B4-BE49-F238E27FC236}">
                  <a16:creationId xmlns:a16="http://schemas.microsoft.com/office/drawing/2014/main" id="{074B7898-BDF9-49D9-858D-ADB9DBACDD4B}"/>
                </a:ext>
              </a:extLst>
            </p:cNvPr>
            <p:cNvSpPr>
              <a:spLocks noChangeShapeType="1"/>
            </p:cNvSpPr>
            <p:nvPr/>
          </p:nvSpPr>
          <p:spPr bwMode="auto">
            <a:xfrm>
              <a:off x="5232400" y="1004888"/>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64">
              <a:extLst>
                <a:ext uri="{FF2B5EF4-FFF2-40B4-BE49-F238E27FC236}">
                  <a16:creationId xmlns:a16="http://schemas.microsoft.com/office/drawing/2014/main" id="{3CB73630-9C87-498F-A3FB-71E8580C1DF4}"/>
                </a:ext>
              </a:extLst>
            </p:cNvPr>
            <p:cNvSpPr>
              <a:spLocks noChangeShapeType="1"/>
            </p:cNvSpPr>
            <p:nvPr/>
          </p:nvSpPr>
          <p:spPr bwMode="auto">
            <a:xfrm>
              <a:off x="5232400" y="1028700"/>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65">
              <a:extLst>
                <a:ext uri="{FF2B5EF4-FFF2-40B4-BE49-F238E27FC236}">
                  <a16:creationId xmlns:a16="http://schemas.microsoft.com/office/drawing/2014/main" id="{2AEDC880-3E01-429E-9342-755D93998FB0}"/>
                </a:ext>
              </a:extLst>
            </p:cNvPr>
            <p:cNvSpPr>
              <a:spLocks noChangeShapeType="1"/>
            </p:cNvSpPr>
            <p:nvPr/>
          </p:nvSpPr>
          <p:spPr bwMode="auto">
            <a:xfrm>
              <a:off x="5408613" y="1076325"/>
              <a:ext cx="100013"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4" name="TextBox 133">
            <a:extLst>
              <a:ext uri="{FF2B5EF4-FFF2-40B4-BE49-F238E27FC236}">
                <a16:creationId xmlns:a16="http://schemas.microsoft.com/office/drawing/2014/main" id="{8AC23201-E049-4C45-BCEB-80AED25D85A4}"/>
              </a:ext>
            </a:extLst>
          </p:cNvPr>
          <p:cNvSpPr txBox="1"/>
          <p:nvPr/>
        </p:nvSpPr>
        <p:spPr>
          <a:xfrm>
            <a:off x="1684058" y="4651443"/>
            <a:ext cx="1298753" cy="461665"/>
          </a:xfrm>
          <a:prstGeom prst="rect">
            <a:avLst/>
          </a:prstGeom>
          <a:noFill/>
        </p:spPr>
        <p:txBody>
          <a:bodyPr wrap="none" rtlCol="0">
            <a:spAutoFit/>
          </a:bodyPr>
          <a:lstStyle/>
          <a:p>
            <a:pPr algn="l"/>
            <a:r>
              <a:rPr lang="en-US" sz="2400" b="0" dirty="0"/>
              <a:t>problem</a:t>
            </a:r>
          </a:p>
        </p:txBody>
      </p:sp>
      <p:sp>
        <p:nvSpPr>
          <p:cNvPr id="135" name="Arrow: Left-Right 134">
            <a:extLst>
              <a:ext uri="{FF2B5EF4-FFF2-40B4-BE49-F238E27FC236}">
                <a16:creationId xmlns:a16="http://schemas.microsoft.com/office/drawing/2014/main" id="{79DD0A0B-A6DC-4551-81C2-01242C7C9383}"/>
              </a:ext>
            </a:extLst>
          </p:cNvPr>
          <p:cNvSpPr/>
          <p:nvPr/>
        </p:nvSpPr>
        <p:spPr bwMode="auto">
          <a:xfrm>
            <a:off x="2940649" y="1868530"/>
            <a:ext cx="1749545" cy="587830"/>
          </a:xfrm>
          <a:prstGeom prst="lef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36" name="Picture 135">
            <a:extLst>
              <a:ext uri="{FF2B5EF4-FFF2-40B4-BE49-F238E27FC236}">
                <a16:creationId xmlns:a16="http://schemas.microsoft.com/office/drawing/2014/main" id="{E02FDEC8-8522-47E5-9189-F7340A845C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068" y="1263781"/>
            <a:ext cx="513426" cy="581942"/>
          </a:xfrm>
          <a:prstGeom prst="rect">
            <a:avLst/>
          </a:prstGeom>
        </p:spPr>
      </p:pic>
      <p:pic>
        <p:nvPicPr>
          <p:cNvPr id="137" name="Picture 6" descr="https://vignette.wikia.nocookie.net/muppet/images/e/e1/Bert_smile.png/revision/latest?cb=20110630173259">
            <a:extLst>
              <a:ext uri="{FF2B5EF4-FFF2-40B4-BE49-F238E27FC236}">
                <a16:creationId xmlns:a16="http://schemas.microsoft.com/office/drawing/2014/main" id="{3DFA5F7A-C959-4BDD-B6B6-22D2451515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6932"/>
          <a:stretch/>
        </p:blipFill>
        <p:spPr bwMode="auto">
          <a:xfrm>
            <a:off x="3275253" y="3784746"/>
            <a:ext cx="1324725" cy="949419"/>
          </a:xfrm>
          <a:prstGeom prst="rect">
            <a:avLst/>
          </a:prstGeom>
          <a:noFill/>
          <a:extLst>
            <a:ext uri="{909E8E84-426E-40DD-AFC4-6F175D3DCCD1}">
              <a14:hiddenFill xmlns:a14="http://schemas.microsoft.com/office/drawing/2010/main">
                <a:solidFill>
                  <a:srgbClr val="FFFFFF"/>
                </a:solidFill>
              </a14:hiddenFill>
            </a:ext>
          </a:extLst>
        </p:spPr>
      </p:pic>
      <p:sp>
        <p:nvSpPr>
          <p:cNvPr id="138" name="Arrow: Up 137">
            <a:extLst>
              <a:ext uri="{FF2B5EF4-FFF2-40B4-BE49-F238E27FC236}">
                <a16:creationId xmlns:a16="http://schemas.microsoft.com/office/drawing/2014/main" id="{5406CA5B-0C4F-4FFA-B1E0-935C1081765C}"/>
              </a:ext>
            </a:extLst>
          </p:cNvPr>
          <p:cNvSpPr/>
          <p:nvPr/>
        </p:nvSpPr>
        <p:spPr bwMode="auto">
          <a:xfrm>
            <a:off x="1870118" y="2504066"/>
            <a:ext cx="632552" cy="192435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9" name="Arrow: Left-Right 138">
            <a:extLst>
              <a:ext uri="{FF2B5EF4-FFF2-40B4-BE49-F238E27FC236}">
                <a16:creationId xmlns:a16="http://schemas.microsoft.com/office/drawing/2014/main" id="{C9C9B8B7-ED3A-4566-B1F4-6EB6EC2582E9}"/>
              </a:ext>
            </a:extLst>
          </p:cNvPr>
          <p:cNvSpPr/>
          <p:nvPr/>
        </p:nvSpPr>
        <p:spPr bwMode="auto">
          <a:xfrm>
            <a:off x="3075636" y="4572851"/>
            <a:ext cx="1749545" cy="587830"/>
          </a:xfrm>
          <a:prstGeom prst="lef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0" name="Arrow: Up 139">
            <a:extLst>
              <a:ext uri="{FF2B5EF4-FFF2-40B4-BE49-F238E27FC236}">
                <a16:creationId xmlns:a16="http://schemas.microsoft.com/office/drawing/2014/main" id="{645513ED-9775-4D15-84AD-EA47E26DFBA1}"/>
              </a:ext>
            </a:extLst>
          </p:cNvPr>
          <p:cNvSpPr/>
          <p:nvPr/>
        </p:nvSpPr>
        <p:spPr bwMode="auto">
          <a:xfrm>
            <a:off x="5478985" y="2582462"/>
            <a:ext cx="632552" cy="192435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41" name="Straight Connector 140">
            <a:extLst>
              <a:ext uri="{FF2B5EF4-FFF2-40B4-BE49-F238E27FC236}">
                <a16:creationId xmlns:a16="http://schemas.microsoft.com/office/drawing/2014/main" id="{60F3610E-2B3D-403E-BAFF-9A7525A33052}"/>
              </a:ext>
            </a:extLst>
          </p:cNvPr>
          <p:cNvCxnSpPr/>
          <p:nvPr/>
        </p:nvCxnSpPr>
        <p:spPr bwMode="auto">
          <a:xfrm>
            <a:off x="1015929" y="3326244"/>
            <a:ext cx="7467600" cy="0"/>
          </a:xfrm>
          <a:prstGeom prst="line">
            <a:avLst/>
          </a:prstGeom>
          <a:noFill/>
          <a:ln w="19050" cap="flat" cmpd="sng" algn="ctr">
            <a:solidFill>
              <a:schemeClr val="tx2"/>
            </a:solidFill>
            <a:prstDash val="dash"/>
            <a:round/>
            <a:headEnd type="none" w="med" len="med"/>
            <a:tailEnd type="none" w="med" len="med"/>
          </a:ln>
          <a:effectLst/>
        </p:spPr>
      </p:cxnSp>
      <p:pic>
        <p:nvPicPr>
          <p:cNvPr id="145" name="Picture 144">
            <a:extLst>
              <a:ext uri="{FF2B5EF4-FFF2-40B4-BE49-F238E27FC236}">
                <a16:creationId xmlns:a16="http://schemas.microsoft.com/office/drawing/2014/main" id="{3A144917-438E-4971-88BC-EACF130EB1A8}"/>
              </a:ext>
            </a:extLst>
          </p:cNvPr>
          <p:cNvPicPr>
            <a:picLocks noChangeAspect="1"/>
          </p:cNvPicPr>
          <p:nvPr/>
        </p:nvPicPr>
        <p:blipFill>
          <a:blip r:embed="rId4"/>
          <a:stretch>
            <a:fillRect/>
          </a:stretch>
        </p:blipFill>
        <p:spPr>
          <a:xfrm>
            <a:off x="5578514" y="5460314"/>
            <a:ext cx="762000" cy="681633"/>
          </a:xfrm>
          <a:prstGeom prst="rect">
            <a:avLst/>
          </a:prstGeom>
        </p:spPr>
      </p:pic>
      <p:pic>
        <p:nvPicPr>
          <p:cNvPr id="146" name="Picture 145">
            <a:extLst>
              <a:ext uri="{FF2B5EF4-FFF2-40B4-BE49-F238E27FC236}">
                <a16:creationId xmlns:a16="http://schemas.microsoft.com/office/drawing/2014/main" id="{A41095AB-596D-4203-BFF6-2F7421B85E92}"/>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996752" y="5067816"/>
            <a:ext cx="765883" cy="765883"/>
          </a:xfrm>
          <a:prstGeom prst="rect">
            <a:avLst/>
          </a:prstGeom>
        </p:spPr>
      </p:pic>
    </p:spTree>
    <p:extLst>
      <p:ext uri="{BB962C8B-B14F-4D97-AF65-F5344CB8AC3E}">
        <p14:creationId xmlns:p14="http://schemas.microsoft.com/office/powerpoint/2010/main" val="911092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D751F162-427A-4160-A91A-EB5ACF8A3101}"/>
              </a:ext>
            </a:extLst>
          </p:cNvPr>
          <p:cNvCxnSpPr/>
          <p:nvPr/>
        </p:nvCxnSpPr>
        <p:spPr bwMode="auto">
          <a:xfrm>
            <a:off x="1015929" y="3326244"/>
            <a:ext cx="7467600" cy="0"/>
          </a:xfrm>
          <a:prstGeom prst="line">
            <a:avLst/>
          </a:prstGeom>
          <a:noFill/>
          <a:ln w="19050" cap="flat" cmpd="sng" algn="ctr">
            <a:solidFill>
              <a:schemeClr val="tx2"/>
            </a:solidFill>
            <a:prstDash val="dash"/>
            <a:round/>
            <a:headEnd type="none" w="med" len="med"/>
            <a:tailEnd type="none" w="med" len="med"/>
          </a:ln>
          <a:effectLst/>
        </p:spPr>
      </p:cxnSp>
      <p:sp>
        <p:nvSpPr>
          <p:cNvPr id="2" name="Title 1">
            <a:extLst>
              <a:ext uri="{FF2B5EF4-FFF2-40B4-BE49-F238E27FC236}">
                <a16:creationId xmlns:a16="http://schemas.microsoft.com/office/drawing/2014/main" id="{548A91F0-81E8-4AB2-A262-3386ED795C97}"/>
              </a:ext>
            </a:extLst>
          </p:cNvPr>
          <p:cNvSpPr>
            <a:spLocks noGrp="1"/>
          </p:cNvSpPr>
          <p:nvPr>
            <p:ph type="title"/>
          </p:nvPr>
        </p:nvSpPr>
        <p:spPr/>
        <p:txBody>
          <a:bodyPr/>
          <a:lstStyle/>
          <a:p>
            <a:r>
              <a:rPr lang="en-US" dirty="0"/>
              <a:t>A Question for the field of Knowledge Capture</a:t>
            </a:r>
          </a:p>
        </p:txBody>
      </p:sp>
      <p:sp>
        <p:nvSpPr>
          <p:cNvPr id="3" name="TextBox 2">
            <a:extLst>
              <a:ext uri="{FF2B5EF4-FFF2-40B4-BE49-F238E27FC236}">
                <a16:creationId xmlns:a16="http://schemas.microsoft.com/office/drawing/2014/main" id="{1EFBB547-8D51-45A8-B2DE-8ECF0FE5513A}"/>
              </a:ext>
            </a:extLst>
          </p:cNvPr>
          <p:cNvSpPr txBox="1"/>
          <p:nvPr/>
        </p:nvSpPr>
        <p:spPr>
          <a:xfrm>
            <a:off x="5036566" y="4553558"/>
            <a:ext cx="1709122" cy="830997"/>
          </a:xfrm>
          <a:prstGeom prst="rect">
            <a:avLst/>
          </a:prstGeom>
          <a:noFill/>
        </p:spPr>
        <p:txBody>
          <a:bodyPr wrap="none" rtlCol="0">
            <a:spAutoFit/>
          </a:bodyPr>
          <a:lstStyle/>
          <a:p>
            <a:pPr algn="ctr"/>
            <a:r>
              <a:rPr lang="en-US" sz="2400" b="0" dirty="0"/>
              <a:t>relevant </a:t>
            </a:r>
          </a:p>
          <a:p>
            <a:pPr algn="ctr"/>
            <a:r>
              <a:rPr lang="en-US" sz="2400" b="0" dirty="0"/>
              <a:t>information</a:t>
            </a:r>
          </a:p>
        </p:txBody>
      </p:sp>
      <p:grpSp>
        <p:nvGrpSpPr>
          <p:cNvPr id="4" name="Group 3">
            <a:extLst>
              <a:ext uri="{FF2B5EF4-FFF2-40B4-BE49-F238E27FC236}">
                <a16:creationId xmlns:a16="http://schemas.microsoft.com/office/drawing/2014/main" id="{45B0B575-E150-480E-AD79-6D41C68EF786}"/>
              </a:ext>
            </a:extLst>
          </p:cNvPr>
          <p:cNvGrpSpPr>
            <a:grpSpLocks noChangeAspect="1"/>
          </p:cNvGrpSpPr>
          <p:nvPr/>
        </p:nvGrpSpPr>
        <p:grpSpPr>
          <a:xfrm>
            <a:off x="3335221" y="2341288"/>
            <a:ext cx="630255" cy="450953"/>
            <a:chOff x="5086350" y="984250"/>
            <a:chExt cx="779463" cy="296863"/>
          </a:xfrm>
        </p:grpSpPr>
        <p:sp>
          <p:nvSpPr>
            <p:cNvPr id="5" name="Rectangle 50">
              <a:extLst>
                <a:ext uri="{FF2B5EF4-FFF2-40B4-BE49-F238E27FC236}">
                  <a16:creationId xmlns:a16="http://schemas.microsoft.com/office/drawing/2014/main" id="{08F7933D-7E71-4081-9ED3-F842CFB988B7}"/>
                </a:ext>
              </a:extLst>
            </p:cNvPr>
            <p:cNvSpPr>
              <a:spLocks noChangeArrowheads="1"/>
            </p:cNvSpPr>
            <p:nvPr/>
          </p:nvSpPr>
          <p:spPr bwMode="auto">
            <a:xfrm>
              <a:off x="5086350" y="1104900"/>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6" name="Rectangle 51">
              <a:extLst>
                <a:ext uri="{FF2B5EF4-FFF2-40B4-BE49-F238E27FC236}">
                  <a16:creationId xmlns:a16="http://schemas.microsoft.com/office/drawing/2014/main" id="{3430430C-91BC-485A-B04D-18FE768C766E}"/>
                </a:ext>
              </a:extLst>
            </p:cNvPr>
            <p:cNvSpPr>
              <a:spLocks noChangeArrowheads="1"/>
            </p:cNvSpPr>
            <p:nvPr/>
          </p:nvSpPr>
          <p:spPr bwMode="auto">
            <a:xfrm>
              <a:off x="5116513" y="984250"/>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 name="Rectangle 52">
              <a:extLst>
                <a:ext uri="{FF2B5EF4-FFF2-40B4-BE49-F238E27FC236}">
                  <a16:creationId xmlns:a16="http://schemas.microsoft.com/office/drawing/2014/main" id="{3841007A-2479-44F9-8411-FFC6561F3E57}"/>
                </a:ext>
              </a:extLst>
            </p:cNvPr>
            <p:cNvSpPr>
              <a:spLocks noChangeArrowheads="1"/>
            </p:cNvSpPr>
            <p:nvPr/>
          </p:nvSpPr>
          <p:spPr bwMode="auto">
            <a:xfrm>
              <a:off x="5502275" y="10429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 name="Rectangle 53">
              <a:extLst>
                <a:ext uri="{FF2B5EF4-FFF2-40B4-BE49-F238E27FC236}">
                  <a16:creationId xmlns:a16="http://schemas.microsoft.com/office/drawing/2014/main" id="{C059A436-C873-415A-B7C0-A5F471E1B552}"/>
                </a:ext>
              </a:extLst>
            </p:cNvPr>
            <p:cNvSpPr>
              <a:spLocks noChangeArrowheads="1"/>
            </p:cNvSpPr>
            <p:nvPr/>
          </p:nvSpPr>
          <p:spPr bwMode="auto">
            <a:xfrm>
              <a:off x="5441950" y="1163638"/>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Rectangle 54">
              <a:extLst>
                <a:ext uri="{FF2B5EF4-FFF2-40B4-BE49-F238E27FC236}">
                  <a16:creationId xmlns:a16="http://schemas.microsoft.com/office/drawing/2014/main" id="{BD81D988-BCCA-4239-AA0D-C0C8A55BCD0F}"/>
                </a:ext>
              </a:extLst>
            </p:cNvPr>
            <p:cNvSpPr>
              <a:spLocks noChangeArrowheads="1"/>
            </p:cNvSpPr>
            <p:nvPr/>
          </p:nvSpPr>
          <p:spPr bwMode="auto">
            <a:xfrm>
              <a:off x="5716588" y="1223963"/>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 name="Rectangle 55">
              <a:extLst>
                <a:ext uri="{FF2B5EF4-FFF2-40B4-BE49-F238E27FC236}">
                  <a16:creationId xmlns:a16="http://schemas.microsoft.com/office/drawing/2014/main" id="{EF6E9E67-FF85-431F-9DF6-C9E8027366B6}"/>
                </a:ext>
              </a:extLst>
            </p:cNvPr>
            <p:cNvSpPr>
              <a:spLocks noChangeArrowheads="1"/>
            </p:cNvSpPr>
            <p:nvPr/>
          </p:nvSpPr>
          <p:spPr bwMode="auto">
            <a:xfrm>
              <a:off x="5743575" y="110331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 name="Line 56">
              <a:extLst>
                <a:ext uri="{FF2B5EF4-FFF2-40B4-BE49-F238E27FC236}">
                  <a16:creationId xmlns:a16="http://schemas.microsoft.com/office/drawing/2014/main" id="{C5D946E6-A0DC-4539-940B-3024F6B55981}"/>
                </a:ext>
              </a:extLst>
            </p:cNvPr>
            <p:cNvSpPr>
              <a:spLocks noChangeShapeType="1"/>
            </p:cNvSpPr>
            <p:nvPr/>
          </p:nvSpPr>
          <p:spPr bwMode="auto">
            <a:xfrm>
              <a:off x="5624513" y="1103313"/>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 name="Line 57">
              <a:extLst>
                <a:ext uri="{FF2B5EF4-FFF2-40B4-BE49-F238E27FC236}">
                  <a16:creationId xmlns:a16="http://schemas.microsoft.com/office/drawing/2014/main" id="{413F4547-BDB7-4FAD-ADB8-C22E3ECCA44A}"/>
                </a:ext>
              </a:extLst>
            </p:cNvPr>
            <p:cNvSpPr>
              <a:spLocks noChangeShapeType="1"/>
            </p:cNvSpPr>
            <p:nvPr/>
          </p:nvSpPr>
          <p:spPr bwMode="auto">
            <a:xfrm>
              <a:off x="5624513" y="1071563"/>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3" name="Line 58">
              <a:extLst>
                <a:ext uri="{FF2B5EF4-FFF2-40B4-BE49-F238E27FC236}">
                  <a16:creationId xmlns:a16="http://schemas.microsoft.com/office/drawing/2014/main" id="{6451C725-5AD5-4091-84CD-3FB9B8ECFD33}"/>
                </a:ext>
              </a:extLst>
            </p:cNvPr>
            <p:cNvSpPr>
              <a:spLocks noChangeShapeType="1"/>
            </p:cNvSpPr>
            <p:nvPr/>
          </p:nvSpPr>
          <p:spPr bwMode="auto">
            <a:xfrm flipH="1">
              <a:off x="5502275" y="1103313"/>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4" name="Rectangle 59">
              <a:extLst>
                <a:ext uri="{FF2B5EF4-FFF2-40B4-BE49-F238E27FC236}">
                  <a16:creationId xmlns:a16="http://schemas.microsoft.com/office/drawing/2014/main" id="{59B2116F-C8B7-42E3-BC7A-E5D63FDAF72A}"/>
                </a:ext>
              </a:extLst>
            </p:cNvPr>
            <p:cNvSpPr>
              <a:spLocks noChangeArrowheads="1"/>
            </p:cNvSpPr>
            <p:nvPr/>
          </p:nvSpPr>
          <p:spPr bwMode="auto">
            <a:xfrm>
              <a:off x="5299075" y="1074738"/>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Line 60">
              <a:extLst>
                <a:ext uri="{FF2B5EF4-FFF2-40B4-BE49-F238E27FC236}">
                  <a16:creationId xmlns:a16="http://schemas.microsoft.com/office/drawing/2014/main" id="{A071A2DB-0109-4B9E-BDDE-D5BECA41A3E6}"/>
                </a:ext>
              </a:extLst>
            </p:cNvPr>
            <p:cNvSpPr>
              <a:spLocks noChangeShapeType="1"/>
            </p:cNvSpPr>
            <p:nvPr/>
          </p:nvSpPr>
          <p:spPr bwMode="auto">
            <a:xfrm flipV="1">
              <a:off x="5146675" y="1042988"/>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61">
              <a:extLst>
                <a:ext uri="{FF2B5EF4-FFF2-40B4-BE49-F238E27FC236}">
                  <a16:creationId xmlns:a16="http://schemas.microsoft.com/office/drawing/2014/main" id="{1D6AD971-094F-4B8D-BE2F-8B5D32D9E783}"/>
                </a:ext>
              </a:extLst>
            </p:cNvPr>
            <p:cNvSpPr>
              <a:spLocks noChangeShapeType="1"/>
            </p:cNvSpPr>
            <p:nvPr/>
          </p:nvSpPr>
          <p:spPr bwMode="auto">
            <a:xfrm>
              <a:off x="5208588" y="1138238"/>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62">
              <a:extLst>
                <a:ext uri="{FF2B5EF4-FFF2-40B4-BE49-F238E27FC236}">
                  <a16:creationId xmlns:a16="http://schemas.microsoft.com/office/drawing/2014/main" id="{BC270BF7-6121-45D4-ACA7-1DAC56591B37}"/>
                </a:ext>
              </a:extLst>
            </p:cNvPr>
            <p:cNvSpPr>
              <a:spLocks noChangeShapeType="1"/>
            </p:cNvSpPr>
            <p:nvPr/>
          </p:nvSpPr>
          <p:spPr bwMode="auto">
            <a:xfrm>
              <a:off x="5565775" y="1190625"/>
              <a:ext cx="1524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63">
              <a:extLst>
                <a:ext uri="{FF2B5EF4-FFF2-40B4-BE49-F238E27FC236}">
                  <a16:creationId xmlns:a16="http://schemas.microsoft.com/office/drawing/2014/main" id="{5ADA9EDA-2F43-42DD-9F66-56A68A7A29F6}"/>
                </a:ext>
              </a:extLst>
            </p:cNvPr>
            <p:cNvSpPr>
              <a:spLocks noChangeShapeType="1"/>
            </p:cNvSpPr>
            <p:nvPr/>
          </p:nvSpPr>
          <p:spPr bwMode="auto">
            <a:xfrm>
              <a:off x="5232400" y="1004888"/>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64">
              <a:extLst>
                <a:ext uri="{FF2B5EF4-FFF2-40B4-BE49-F238E27FC236}">
                  <a16:creationId xmlns:a16="http://schemas.microsoft.com/office/drawing/2014/main" id="{CC5D7A44-B4F2-458E-AAF5-CBB8897D4A08}"/>
                </a:ext>
              </a:extLst>
            </p:cNvPr>
            <p:cNvSpPr>
              <a:spLocks noChangeShapeType="1"/>
            </p:cNvSpPr>
            <p:nvPr/>
          </p:nvSpPr>
          <p:spPr bwMode="auto">
            <a:xfrm>
              <a:off x="5232400" y="1028700"/>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65">
              <a:extLst>
                <a:ext uri="{FF2B5EF4-FFF2-40B4-BE49-F238E27FC236}">
                  <a16:creationId xmlns:a16="http://schemas.microsoft.com/office/drawing/2014/main" id="{B6983517-E00E-44CE-8417-0AFB5EE46402}"/>
                </a:ext>
              </a:extLst>
            </p:cNvPr>
            <p:cNvSpPr>
              <a:spLocks noChangeShapeType="1"/>
            </p:cNvSpPr>
            <p:nvPr/>
          </p:nvSpPr>
          <p:spPr bwMode="auto">
            <a:xfrm>
              <a:off x="5408613" y="1076325"/>
              <a:ext cx="100013"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 name="Group 20">
            <a:extLst>
              <a:ext uri="{FF2B5EF4-FFF2-40B4-BE49-F238E27FC236}">
                <a16:creationId xmlns:a16="http://schemas.microsoft.com/office/drawing/2014/main" id="{B0162819-F72B-4E8E-8342-C32F7A269296}"/>
              </a:ext>
            </a:extLst>
          </p:cNvPr>
          <p:cNvGrpSpPr>
            <a:grpSpLocks noChangeAspect="1"/>
          </p:cNvGrpSpPr>
          <p:nvPr/>
        </p:nvGrpSpPr>
        <p:grpSpPr>
          <a:xfrm>
            <a:off x="5107387" y="1532225"/>
            <a:ext cx="1217814" cy="950137"/>
            <a:chOff x="6450013" y="822325"/>
            <a:chExt cx="801688" cy="625476"/>
          </a:xfrm>
        </p:grpSpPr>
        <p:sp>
          <p:nvSpPr>
            <p:cNvPr id="22" name="Rectangle 71">
              <a:extLst>
                <a:ext uri="{FF2B5EF4-FFF2-40B4-BE49-F238E27FC236}">
                  <a16:creationId xmlns:a16="http://schemas.microsoft.com/office/drawing/2014/main" id="{66CEAB35-8818-4C84-BD28-AE26282DA1BE}"/>
                </a:ext>
              </a:extLst>
            </p:cNvPr>
            <p:cNvSpPr>
              <a:spLocks noChangeArrowheads="1"/>
            </p:cNvSpPr>
            <p:nvPr/>
          </p:nvSpPr>
          <p:spPr bwMode="auto">
            <a:xfrm>
              <a:off x="6472238" y="942975"/>
              <a:ext cx="122238"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 name="Rectangle 72">
              <a:extLst>
                <a:ext uri="{FF2B5EF4-FFF2-40B4-BE49-F238E27FC236}">
                  <a16:creationId xmlns:a16="http://schemas.microsoft.com/office/drawing/2014/main" id="{2D2C51B7-A16D-435B-B708-D28C14772764}"/>
                </a:ext>
              </a:extLst>
            </p:cNvPr>
            <p:cNvSpPr>
              <a:spLocks noChangeArrowheads="1"/>
            </p:cNvSpPr>
            <p:nvPr/>
          </p:nvSpPr>
          <p:spPr bwMode="auto">
            <a:xfrm>
              <a:off x="6502400" y="822325"/>
              <a:ext cx="119063"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Rectangle 73">
              <a:extLst>
                <a:ext uri="{FF2B5EF4-FFF2-40B4-BE49-F238E27FC236}">
                  <a16:creationId xmlns:a16="http://schemas.microsoft.com/office/drawing/2014/main" id="{44CC7371-D665-45AE-934D-29288B7A5407}"/>
                </a:ext>
              </a:extLst>
            </p:cNvPr>
            <p:cNvSpPr>
              <a:spLocks noChangeArrowheads="1"/>
            </p:cNvSpPr>
            <p:nvPr/>
          </p:nvSpPr>
          <p:spPr bwMode="auto">
            <a:xfrm>
              <a:off x="6888163" y="881063"/>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5" name="Rectangle 74">
              <a:extLst>
                <a:ext uri="{FF2B5EF4-FFF2-40B4-BE49-F238E27FC236}">
                  <a16:creationId xmlns:a16="http://schemas.microsoft.com/office/drawing/2014/main" id="{CDFE7A2E-E9AB-4C6F-9841-A186A421F26D}"/>
                </a:ext>
              </a:extLst>
            </p:cNvPr>
            <p:cNvSpPr>
              <a:spLocks noChangeArrowheads="1"/>
            </p:cNvSpPr>
            <p:nvPr/>
          </p:nvSpPr>
          <p:spPr bwMode="auto">
            <a:xfrm>
              <a:off x="6827838" y="1001713"/>
              <a:ext cx="122238" cy="6032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6" name="Rectangle 75">
              <a:extLst>
                <a:ext uri="{FF2B5EF4-FFF2-40B4-BE49-F238E27FC236}">
                  <a16:creationId xmlns:a16="http://schemas.microsoft.com/office/drawing/2014/main" id="{C363081B-25E3-460E-B48E-D5D00CDF2AD0}"/>
                </a:ext>
              </a:extLst>
            </p:cNvPr>
            <p:cNvSpPr>
              <a:spLocks noChangeArrowheads="1"/>
            </p:cNvSpPr>
            <p:nvPr/>
          </p:nvSpPr>
          <p:spPr bwMode="auto">
            <a:xfrm>
              <a:off x="7102475" y="1062038"/>
              <a:ext cx="119063" cy="5715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7" name="Rectangle 76">
              <a:extLst>
                <a:ext uri="{FF2B5EF4-FFF2-40B4-BE49-F238E27FC236}">
                  <a16:creationId xmlns:a16="http://schemas.microsoft.com/office/drawing/2014/main" id="{EC9F8226-30F0-4A94-92D2-1A5495CC7D1E}"/>
                </a:ext>
              </a:extLst>
            </p:cNvPr>
            <p:cNvSpPr>
              <a:spLocks noChangeArrowheads="1"/>
            </p:cNvSpPr>
            <p:nvPr/>
          </p:nvSpPr>
          <p:spPr bwMode="auto">
            <a:xfrm>
              <a:off x="7129463" y="941388"/>
              <a:ext cx="122238" cy="603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 name="Line 77">
              <a:extLst>
                <a:ext uri="{FF2B5EF4-FFF2-40B4-BE49-F238E27FC236}">
                  <a16:creationId xmlns:a16="http://schemas.microsoft.com/office/drawing/2014/main" id="{E4A07774-3FA9-48D9-B1D8-84BA489BD85C}"/>
                </a:ext>
              </a:extLst>
            </p:cNvPr>
            <p:cNvSpPr>
              <a:spLocks noChangeShapeType="1"/>
            </p:cNvSpPr>
            <p:nvPr/>
          </p:nvSpPr>
          <p:spPr bwMode="auto">
            <a:xfrm>
              <a:off x="7010400" y="941388"/>
              <a:ext cx="92075" cy="1206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9" name="Line 78">
              <a:extLst>
                <a:ext uri="{FF2B5EF4-FFF2-40B4-BE49-F238E27FC236}">
                  <a16:creationId xmlns:a16="http://schemas.microsoft.com/office/drawing/2014/main" id="{4E683BC3-DF90-4B6C-8C95-B65899381820}"/>
                </a:ext>
              </a:extLst>
            </p:cNvPr>
            <p:cNvSpPr>
              <a:spLocks noChangeShapeType="1"/>
            </p:cNvSpPr>
            <p:nvPr/>
          </p:nvSpPr>
          <p:spPr bwMode="auto">
            <a:xfrm>
              <a:off x="7010400" y="909638"/>
              <a:ext cx="119063" cy="317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0" name="Line 79">
              <a:extLst>
                <a:ext uri="{FF2B5EF4-FFF2-40B4-BE49-F238E27FC236}">
                  <a16:creationId xmlns:a16="http://schemas.microsoft.com/office/drawing/2014/main" id="{FAF1E7CA-3E83-4ABB-8651-6F57FA8286F0}"/>
                </a:ext>
              </a:extLst>
            </p:cNvPr>
            <p:cNvSpPr>
              <a:spLocks noChangeShapeType="1"/>
            </p:cNvSpPr>
            <p:nvPr/>
          </p:nvSpPr>
          <p:spPr bwMode="auto">
            <a:xfrm flipH="1">
              <a:off x="6888163" y="941388"/>
              <a:ext cx="61913" cy="6032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1" name="Rectangle 80">
              <a:extLst>
                <a:ext uri="{FF2B5EF4-FFF2-40B4-BE49-F238E27FC236}">
                  <a16:creationId xmlns:a16="http://schemas.microsoft.com/office/drawing/2014/main" id="{63EFD266-0BC9-437E-9B06-457578674DF9}"/>
                </a:ext>
              </a:extLst>
            </p:cNvPr>
            <p:cNvSpPr>
              <a:spLocks noChangeArrowheads="1"/>
            </p:cNvSpPr>
            <p:nvPr/>
          </p:nvSpPr>
          <p:spPr bwMode="auto">
            <a:xfrm>
              <a:off x="6450013" y="1136650"/>
              <a:ext cx="119063"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2" name="Rectangle 81">
              <a:extLst>
                <a:ext uri="{FF2B5EF4-FFF2-40B4-BE49-F238E27FC236}">
                  <a16:creationId xmlns:a16="http://schemas.microsoft.com/office/drawing/2014/main" id="{46CC1B09-DA74-432C-8E7D-C82F27002341}"/>
                </a:ext>
              </a:extLst>
            </p:cNvPr>
            <p:cNvSpPr>
              <a:spLocks noChangeArrowheads="1"/>
            </p:cNvSpPr>
            <p:nvPr/>
          </p:nvSpPr>
          <p:spPr bwMode="auto">
            <a:xfrm>
              <a:off x="6565900" y="1219200"/>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 name="Rectangle 82">
              <a:extLst>
                <a:ext uri="{FF2B5EF4-FFF2-40B4-BE49-F238E27FC236}">
                  <a16:creationId xmlns:a16="http://schemas.microsoft.com/office/drawing/2014/main" id="{D062F91F-4749-482D-864A-E5E1E7CF87C9}"/>
                </a:ext>
              </a:extLst>
            </p:cNvPr>
            <p:cNvSpPr>
              <a:spLocks noChangeArrowheads="1"/>
            </p:cNvSpPr>
            <p:nvPr/>
          </p:nvSpPr>
          <p:spPr bwMode="auto">
            <a:xfrm>
              <a:off x="6684963" y="912813"/>
              <a:ext cx="119063" cy="619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4" name="Rectangle 83">
              <a:extLst>
                <a:ext uri="{FF2B5EF4-FFF2-40B4-BE49-F238E27FC236}">
                  <a16:creationId xmlns:a16="http://schemas.microsoft.com/office/drawing/2014/main" id="{214BFDDA-19F2-470A-8483-1EB524351686}"/>
                </a:ext>
              </a:extLst>
            </p:cNvPr>
            <p:cNvSpPr>
              <a:spLocks noChangeArrowheads="1"/>
            </p:cNvSpPr>
            <p:nvPr/>
          </p:nvSpPr>
          <p:spPr bwMode="auto">
            <a:xfrm>
              <a:off x="6870700" y="1389063"/>
              <a:ext cx="122238" cy="587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5" name="Rectangle 84">
              <a:extLst>
                <a:ext uri="{FF2B5EF4-FFF2-40B4-BE49-F238E27FC236}">
                  <a16:creationId xmlns:a16="http://schemas.microsoft.com/office/drawing/2014/main" id="{41B6C21B-4F52-4DBE-AD68-C7630E8729B0}"/>
                </a:ext>
              </a:extLst>
            </p:cNvPr>
            <p:cNvSpPr>
              <a:spLocks noChangeArrowheads="1"/>
            </p:cNvSpPr>
            <p:nvPr/>
          </p:nvSpPr>
          <p:spPr bwMode="auto">
            <a:xfrm>
              <a:off x="6900863" y="1268413"/>
              <a:ext cx="122238" cy="587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6" name="Line 85">
              <a:extLst>
                <a:ext uri="{FF2B5EF4-FFF2-40B4-BE49-F238E27FC236}">
                  <a16:creationId xmlns:a16="http://schemas.microsoft.com/office/drawing/2014/main" id="{2178CD21-D272-4385-A9C5-CDD243B05402}"/>
                </a:ext>
              </a:extLst>
            </p:cNvPr>
            <p:cNvSpPr>
              <a:spLocks noChangeShapeType="1"/>
            </p:cNvSpPr>
            <p:nvPr/>
          </p:nvSpPr>
          <p:spPr bwMode="auto">
            <a:xfrm>
              <a:off x="6669088" y="1282700"/>
              <a:ext cx="201613" cy="10636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 name="Line 86">
              <a:extLst>
                <a:ext uri="{FF2B5EF4-FFF2-40B4-BE49-F238E27FC236}">
                  <a16:creationId xmlns:a16="http://schemas.microsoft.com/office/drawing/2014/main" id="{BE164EE5-FBAF-4C8C-86D5-3E1CB19C5070}"/>
                </a:ext>
              </a:extLst>
            </p:cNvPr>
            <p:cNvSpPr>
              <a:spLocks noChangeShapeType="1"/>
            </p:cNvSpPr>
            <p:nvPr/>
          </p:nvSpPr>
          <p:spPr bwMode="auto">
            <a:xfrm>
              <a:off x="6673850" y="1262063"/>
              <a:ext cx="227013" cy="63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8" name="Line 87">
              <a:extLst>
                <a:ext uri="{FF2B5EF4-FFF2-40B4-BE49-F238E27FC236}">
                  <a16:creationId xmlns:a16="http://schemas.microsoft.com/office/drawing/2014/main" id="{9E30040B-4B1E-42F9-86B4-06809CD31673}"/>
                </a:ext>
              </a:extLst>
            </p:cNvPr>
            <p:cNvSpPr>
              <a:spLocks noChangeShapeType="1"/>
            </p:cNvSpPr>
            <p:nvPr/>
          </p:nvSpPr>
          <p:spPr bwMode="auto">
            <a:xfrm flipV="1">
              <a:off x="6527800" y="995363"/>
              <a:ext cx="0"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88">
              <a:extLst>
                <a:ext uri="{FF2B5EF4-FFF2-40B4-BE49-F238E27FC236}">
                  <a16:creationId xmlns:a16="http://schemas.microsoft.com/office/drawing/2014/main" id="{60F6A186-704D-4F4C-8DE0-06CAF8AA3D69}"/>
                </a:ext>
              </a:extLst>
            </p:cNvPr>
            <p:cNvSpPr>
              <a:spLocks noChangeShapeType="1"/>
            </p:cNvSpPr>
            <p:nvPr/>
          </p:nvSpPr>
          <p:spPr bwMode="auto">
            <a:xfrm flipV="1">
              <a:off x="6532563" y="881063"/>
              <a:ext cx="38100" cy="57150"/>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89">
              <a:extLst>
                <a:ext uri="{FF2B5EF4-FFF2-40B4-BE49-F238E27FC236}">
                  <a16:creationId xmlns:a16="http://schemas.microsoft.com/office/drawing/2014/main" id="{FF9B792D-D2A2-4CD8-966E-788AA59C8E48}"/>
                </a:ext>
              </a:extLst>
            </p:cNvPr>
            <p:cNvSpPr>
              <a:spLocks noChangeShapeType="1"/>
            </p:cNvSpPr>
            <p:nvPr/>
          </p:nvSpPr>
          <p:spPr bwMode="auto">
            <a:xfrm flipH="1">
              <a:off x="7013575" y="1114425"/>
              <a:ext cx="100013" cy="142875"/>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90">
              <a:extLst>
                <a:ext uri="{FF2B5EF4-FFF2-40B4-BE49-F238E27FC236}">
                  <a16:creationId xmlns:a16="http://schemas.microsoft.com/office/drawing/2014/main" id="{7FD0004E-E09A-46A4-A321-E3B257CC3110}"/>
                </a:ext>
              </a:extLst>
            </p:cNvPr>
            <p:cNvSpPr>
              <a:spLocks noChangeShapeType="1"/>
            </p:cNvSpPr>
            <p:nvPr/>
          </p:nvSpPr>
          <p:spPr bwMode="auto">
            <a:xfrm flipV="1">
              <a:off x="6956425" y="1323975"/>
              <a:ext cx="9525" cy="61913"/>
            </a:xfrm>
            <a:prstGeom prst="line">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91">
              <a:extLst>
                <a:ext uri="{FF2B5EF4-FFF2-40B4-BE49-F238E27FC236}">
                  <a16:creationId xmlns:a16="http://schemas.microsoft.com/office/drawing/2014/main" id="{B626CC07-322F-426D-84D9-59F21889B892}"/>
                </a:ext>
              </a:extLst>
            </p:cNvPr>
            <p:cNvSpPr>
              <a:spLocks noChangeShapeType="1"/>
            </p:cNvSpPr>
            <p:nvPr/>
          </p:nvSpPr>
          <p:spPr bwMode="auto">
            <a:xfrm>
              <a:off x="6594475" y="976313"/>
              <a:ext cx="228600" cy="52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92">
              <a:extLst>
                <a:ext uri="{FF2B5EF4-FFF2-40B4-BE49-F238E27FC236}">
                  <a16:creationId xmlns:a16="http://schemas.microsoft.com/office/drawing/2014/main" id="{E8C8C7CE-228B-4FA1-9FE6-7A29D3AA4B9F}"/>
                </a:ext>
              </a:extLst>
            </p:cNvPr>
            <p:cNvSpPr>
              <a:spLocks noChangeShapeType="1"/>
            </p:cNvSpPr>
            <p:nvPr/>
          </p:nvSpPr>
          <p:spPr bwMode="auto">
            <a:xfrm flipV="1">
              <a:off x="6870700" y="1071563"/>
              <a:ext cx="19050" cy="300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93">
              <a:extLst>
                <a:ext uri="{FF2B5EF4-FFF2-40B4-BE49-F238E27FC236}">
                  <a16:creationId xmlns:a16="http://schemas.microsoft.com/office/drawing/2014/main" id="{A8FDC0FF-39E0-4735-9B51-7D175E34DE0A}"/>
                </a:ext>
              </a:extLst>
            </p:cNvPr>
            <p:cNvSpPr>
              <a:spLocks noChangeShapeType="1"/>
            </p:cNvSpPr>
            <p:nvPr/>
          </p:nvSpPr>
          <p:spPr bwMode="auto">
            <a:xfrm>
              <a:off x="6618288" y="842963"/>
              <a:ext cx="280988" cy="57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94">
              <a:extLst>
                <a:ext uri="{FF2B5EF4-FFF2-40B4-BE49-F238E27FC236}">
                  <a16:creationId xmlns:a16="http://schemas.microsoft.com/office/drawing/2014/main" id="{D15B6C6C-4E41-483B-9825-DC6197EF7207}"/>
                </a:ext>
              </a:extLst>
            </p:cNvPr>
            <p:cNvSpPr>
              <a:spLocks noChangeShapeType="1"/>
            </p:cNvSpPr>
            <p:nvPr/>
          </p:nvSpPr>
          <p:spPr bwMode="auto">
            <a:xfrm>
              <a:off x="6618288" y="866775"/>
              <a:ext cx="71438" cy="42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6" name="TextBox 45">
            <a:extLst>
              <a:ext uri="{FF2B5EF4-FFF2-40B4-BE49-F238E27FC236}">
                <a16:creationId xmlns:a16="http://schemas.microsoft.com/office/drawing/2014/main" id="{4B5CD6DA-1A28-41E5-89AB-0FF4220EE63C}"/>
              </a:ext>
            </a:extLst>
          </p:cNvPr>
          <p:cNvSpPr txBox="1"/>
          <p:nvPr/>
        </p:nvSpPr>
        <p:spPr>
          <a:xfrm>
            <a:off x="698510" y="3322819"/>
            <a:ext cx="1298753" cy="461665"/>
          </a:xfrm>
          <a:prstGeom prst="rect">
            <a:avLst/>
          </a:prstGeom>
          <a:noFill/>
        </p:spPr>
        <p:txBody>
          <a:bodyPr wrap="none" rtlCol="0">
            <a:spAutoFit/>
          </a:bodyPr>
          <a:lstStyle/>
          <a:p>
            <a:pPr algn="l"/>
            <a:r>
              <a:rPr lang="en-US" sz="2400" b="0" dirty="0"/>
              <a:t>problem</a:t>
            </a:r>
          </a:p>
        </p:txBody>
      </p:sp>
      <p:pic>
        <p:nvPicPr>
          <p:cNvPr id="50" name="Picture 49">
            <a:extLst>
              <a:ext uri="{FF2B5EF4-FFF2-40B4-BE49-F238E27FC236}">
                <a16:creationId xmlns:a16="http://schemas.microsoft.com/office/drawing/2014/main" id="{9C996A81-05A4-4CF6-98B2-3512C8FC6F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4234" y="2949034"/>
            <a:ext cx="513426" cy="581942"/>
          </a:xfrm>
          <a:prstGeom prst="rect">
            <a:avLst/>
          </a:prstGeom>
        </p:spPr>
      </p:pic>
      <p:pic>
        <p:nvPicPr>
          <p:cNvPr id="51" name="Picture 6" descr="https://vignette.wikia.nocookie.net/muppet/images/e/e1/Bert_smile.png/revision/latest?cb=20110630173259">
            <a:extLst>
              <a:ext uri="{FF2B5EF4-FFF2-40B4-BE49-F238E27FC236}">
                <a16:creationId xmlns:a16="http://schemas.microsoft.com/office/drawing/2014/main" id="{BF749EC0-12B2-431A-A579-3A18955C399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6932"/>
          <a:stretch/>
        </p:blipFill>
        <p:spPr bwMode="auto">
          <a:xfrm>
            <a:off x="3113392" y="3651552"/>
            <a:ext cx="1324725" cy="949419"/>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B38DE8DF-A179-4DC7-B022-B4C6EEF6630D}"/>
              </a:ext>
            </a:extLst>
          </p:cNvPr>
          <p:cNvSpPr txBox="1"/>
          <p:nvPr/>
        </p:nvSpPr>
        <p:spPr>
          <a:xfrm>
            <a:off x="7679193" y="3633001"/>
            <a:ext cx="1351652" cy="1015663"/>
          </a:xfrm>
          <a:prstGeom prst="rect">
            <a:avLst/>
          </a:prstGeom>
          <a:noFill/>
        </p:spPr>
        <p:txBody>
          <a:bodyPr wrap="none" rtlCol="0">
            <a:spAutoFit/>
          </a:bodyPr>
          <a:lstStyle/>
          <a:p>
            <a:pPr algn="ctr"/>
            <a:r>
              <a:rPr lang="en-US" sz="2000" b="0" i="1" dirty="0">
                <a:solidFill>
                  <a:srgbClr val="094895"/>
                </a:solidFill>
              </a:rPr>
              <a:t>Language</a:t>
            </a:r>
          </a:p>
          <a:p>
            <a:pPr algn="ctr"/>
            <a:r>
              <a:rPr lang="en-US" sz="2000" b="0" i="1" dirty="0">
                <a:solidFill>
                  <a:srgbClr val="094895"/>
                </a:solidFill>
              </a:rPr>
              <a:t>(and other</a:t>
            </a:r>
          </a:p>
          <a:p>
            <a:pPr algn="ctr"/>
            <a:r>
              <a:rPr lang="en-US" sz="2000" b="0" i="1" dirty="0">
                <a:solidFill>
                  <a:srgbClr val="094895"/>
                </a:solidFill>
              </a:rPr>
              <a:t>media)</a:t>
            </a:r>
          </a:p>
        </p:txBody>
      </p:sp>
      <p:sp>
        <p:nvSpPr>
          <p:cNvPr id="56" name="TextBox 55">
            <a:extLst>
              <a:ext uri="{FF2B5EF4-FFF2-40B4-BE49-F238E27FC236}">
                <a16:creationId xmlns:a16="http://schemas.microsoft.com/office/drawing/2014/main" id="{A13A2ABF-E0BD-4611-9098-7B5266BC5FF1}"/>
              </a:ext>
            </a:extLst>
          </p:cNvPr>
          <p:cNvSpPr txBox="1"/>
          <p:nvPr/>
        </p:nvSpPr>
        <p:spPr>
          <a:xfrm>
            <a:off x="7500457" y="1445922"/>
            <a:ext cx="1455848" cy="707886"/>
          </a:xfrm>
          <a:prstGeom prst="rect">
            <a:avLst/>
          </a:prstGeom>
          <a:noFill/>
        </p:spPr>
        <p:txBody>
          <a:bodyPr wrap="none" rtlCol="0">
            <a:spAutoFit/>
          </a:bodyPr>
          <a:lstStyle/>
          <a:p>
            <a:pPr algn="ctr"/>
            <a:r>
              <a:rPr lang="en-US" sz="2000" b="0" i="1" dirty="0">
                <a:solidFill>
                  <a:srgbClr val="094895"/>
                </a:solidFill>
              </a:rPr>
              <a:t>Structured</a:t>
            </a:r>
          </a:p>
          <a:p>
            <a:pPr algn="ctr"/>
            <a:r>
              <a:rPr lang="en-US" sz="2000" b="0" i="1" dirty="0">
                <a:solidFill>
                  <a:srgbClr val="094895"/>
                </a:solidFill>
              </a:rPr>
              <a:t>Knowledge</a:t>
            </a:r>
          </a:p>
        </p:txBody>
      </p:sp>
      <p:sp>
        <p:nvSpPr>
          <p:cNvPr id="57" name="Arrow: Up 56">
            <a:extLst>
              <a:ext uri="{FF2B5EF4-FFF2-40B4-BE49-F238E27FC236}">
                <a16:creationId xmlns:a16="http://schemas.microsoft.com/office/drawing/2014/main" id="{B75C836D-CB38-44F7-9C2C-09B854E20287}"/>
              </a:ext>
            </a:extLst>
          </p:cNvPr>
          <p:cNvSpPr/>
          <p:nvPr/>
        </p:nvSpPr>
        <p:spPr bwMode="auto">
          <a:xfrm rot="18679679">
            <a:off x="4401046" y="3960683"/>
            <a:ext cx="632552" cy="94941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1" name="Arrow: Up 60">
            <a:extLst>
              <a:ext uri="{FF2B5EF4-FFF2-40B4-BE49-F238E27FC236}">
                <a16:creationId xmlns:a16="http://schemas.microsoft.com/office/drawing/2014/main" id="{C670436C-F30C-4C0E-B494-A3BD4628E5FC}"/>
              </a:ext>
            </a:extLst>
          </p:cNvPr>
          <p:cNvSpPr/>
          <p:nvPr/>
        </p:nvSpPr>
        <p:spPr bwMode="auto">
          <a:xfrm rot="14199340">
            <a:off x="4314122" y="2062551"/>
            <a:ext cx="632552" cy="94941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3" name="Arrow: Up 62">
            <a:extLst>
              <a:ext uri="{FF2B5EF4-FFF2-40B4-BE49-F238E27FC236}">
                <a16:creationId xmlns:a16="http://schemas.microsoft.com/office/drawing/2014/main" id="{6F0DE56D-3268-4EF3-8831-70F7D5203473}"/>
              </a:ext>
            </a:extLst>
          </p:cNvPr>
          <p:cNvSpPr/>
          <p:nvPr/>
        </p:nvSpPr>
        <p:spPr bwMode="auto">
          <a:xfrm rot="5400000" flipH="1">
            <a:off x="2240080" y="3105734"/>
            <a:ext cx="632552" cy="949419"/>
          </a:xfrm>
          <a:prstGeom prst="up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9" name="Rectangle: Rounded Corners 48">
            <a:extLst>
              <a:ext uri="{FF2B5EF4-FFF2-40B4-BE49-F238E27FC236}">
                <a16:creationId xmlns:a16="http://schemas.microsoft.com/office/drawing/2014/main" id="{4A0124D0-4C77-421D-9794-A6E5CBBFF7B8}"/>
              </a:ext>
            </a:extLst>
          </p:cNvPr>
          <p:cNvSpPr/>
          <p:nvPr/>
        </p:nvSpPr>
        <p:spPr bwMode="auto">
          <a:xfrm>
            <a:off x="2983174" y="2009704"/>
            <a:ext cx="1408836" cy="2867096"/>
          </a:xfrm>
          <a:prstGeom prst="roundRect">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9" name="Rectangle: Rounded Corners 58">
            <a:extLst>
              <a:ext uri="{FF2B5EF4-FFF2-40B4-BE49-F238E27FC236}">
                <a16:creationId xmlns:a16="http://schemas.microsoft.com/office/drawing/2014/main" id="{3FA114CA-4744-4682-8422-493BA6613CB6}"/>
              </a:ext>
            </a:extLst>
          </p:cNvPr>
          <p:cNvSpPr/>
          <p:nvPr/>
        </p:nvSpPr>
        <p:spPr bwMode="auto">
          <a:xfrm>
            <a:off x="4955097" y="1286347"/>
            <a:ext cx="1612509" cy="1419079"/>
          </a:xfrm>
          <a:prstGeom prst="roundRect">
            <a:avLst/>
          </a:prstGeom>
          <a:noFill/>
          <a:ln w="571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0" name="Arrow: Left-Right 59">
            <a:extLst>
              <a:ext uri="{FF2B5EF4-FFF2-40B4-BE49-F238E27FC236}">
                <a16:creationId xmlns:a16="http://schemas.microsoft.com/office/drawing/2014/main" id="{D8623606-DF69-40E0-AA06-B1B5B171F721}"/>
              </a:ext>
            </a:extLst>
          </p:cNvPr>
          <p:cNvSpPr/>
          <p:nvPr/>
        </p:nvSpPr>
        <p:spPr bwMode="auto">
          <a:xfrm rot="5400000">
            <a:off x="4880395" y="3259737"/>
            <a:ext cx="1749545" cy="587830"/>
          </a:xfrm>
          <a:prstGeom prst="leftRigh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62" name="Picture 61">
            <a:extLst>
              <a:ext uri="{FF2B5EF4-FFF2-40B4-BE49-F238E27FC236}">
                <a16:creationId xmlns:a16="http://schemas.microsoft.com/office/drawing/2014/main" id="{0248D61B-A49E-4145-8C04-7884C9486818}"/>
              </a:ext>
            </a:extLst>
          </p:cNvPr>
          <p:cNvPicPr>
            <a:picLocks noChangeAspect="1"/>
          </p:cNvPicPr>
          <p:nvPr/>
        </p:nvPicPr>
        <p:blipFill>
          <a:blip r:embed="rId5"/>
          <a:stretch>
            <a:fillRect/>
          </a:stretch>
        </p:blipFill>
        <p:spPr>
          <a:xfrm>
            <a:off x="5578514" y="5460314"/>
            <a:ext cx="762000" cy="681633"/>
          </a:xfrm>
          <a:prstGeom prst="rect">
            <a:avLst/>
          </a:prstGeom>
        </p:spPr>
      </p:pic>
      <p:pic>
        <p:nvPicPr>
          <p:cNvPr id="64" name="Picture 63">
            <a:extLst>
              <a:ext uri="{FF2B5EF4-FFF2-40B4-BE49-F238E27FC236}">
                <a16:creationId xmlns:a16="http://schemas.microsoft.com/office/drawing/2014/main" id="{637AAAF2-01D4-4FD9-895D-D991F7D2D588}"/>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1054148" y="3784484"/>
            <a:ext cx="765883" cy="765883"/>
          </a:xfrm>
          <a:prstGeom prst="rect">
            <a:avLst/>
          </a:prstGeom>
        </p:spPr>
      </p:pic>
    </p:spTree>
    <p:extLst>
      <p:ext uri="{BB962C8B-B14F-4D97-AF65-F5344CB8AC3E}">
        <p14:creationId xmlns:p14="http://schemas.microsoft.com/office/powerpoint/2010/main" val="67519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B897-AD8F-4355-A3E9-C5D88C7DCAA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F425DA6-16FA-46D2-B9B6-42A6AFC75398}"/>
              </a:ext>
            </a:extLst>
          </p:cNvPr>
          <p:cNvSpPr>
            <a:spLocks noGrp="1"/>
          </p:cNvSpPr>
          <p:nvPr>
            <p:ph idx="1"/>
          </p:nvPr>
        </p:nvSpPr>
        <p:spPr>
          <a:xfrm>
            <a:off x="381000" y="1611715"/>
            <a:ext cx="8686800" cy="4373563"/>
          </a:xfrm>
        </p:spPr>
        <p:txBody>
          <a:bodyPr/>
          <a:lstStyle/>
          <a:p>
            <a:r>
              <a:rPr lang="en-US" dirty="0"/>
              <a:t>Surprising success!</a:t>
            </a:r>
          </a:p>
          <a:p>
            <a:pPr lvl="1"/>
            <a:r>
              <a:rPr lang="en-US" dirty="0"/>
              <a:t>LMs: Structure not essential for many tasks</a:t>
            </a:r>
          </a:p>
          <a:p>
            <a:pPr lvl="1"/>
            <a:r>
              <a:rPr lang="en-US" dirty="0"/>
              <a:t>&gt;&gt; “just pattern matching”</a:t>
            </a:r>
          </a:p>
          <a:p>
            <a:r>
              <a:rPr lang="en-US" dirty="0"/>
              <a:t>BUT: </a:t>
            </a:r>
          </a:p>
          <a:p>
            <a:pPr lvl="1"/>
            <a:r>
              <a:rPr lang="en-US" dirty="0"/>
              <a:t>falls short with numerous types of questions</a:t>
            </a:r>
          </a:p>
          <a:p>
            <a:pPr lvl="1"/>
            <a:r>
              <a:rPr lang="en-US" dirty="0"/>
              <a:t>many other AI aspects missing</a:t>
            </a:r>
          </a:p>
          <a:p>
            <a:pPr marL="0" indent="0">
              <a:buNone/>
            </a:pPr>
            <a:endParaRPr lang="en-US" dirty="0"/>
          </a:p>
          <a:p>
            <a:pPr marL="0" indent="0">
              <a:buNone/>
            </a:pPr>
            <a:r>
              <a:rPr lang="en-US" dirty="0"/>
              <a:t>What do we need going forward?</a:t>
            </a:r>
          </a:p>
          <a:p>
            <a:r>
              <a:rPr lang="en-US" dirty="0"/>
              <a:t>Structured reasoning and knowledge capture </a:t>
            </a:r>
            <a:r>
              <a:rPr lang="en-US" i="1" dirty="0">
                <a:solidFill>
                  <a:srgbClr val="FF0000"/>
                </a:solidFill>
              </a:rPr>
              <a:t>but </a:t>
            </a:r>
            <a:r>
              <a:rPr lang="en-US" dirty="0"/>
              <a:t>with more language-like representations</a:t>
            </a:r>
          </a:p>
          <a:p>
            <a:endParaRPr lang="en-US" dirty="0"/>
          </a:p>
        </p:txBody>
      </p:sp>
      <p:pic>
        <p:nvPicPr>
          <p:cNvPr id="4" name="Picture 3">
            <a:extLst>
              <a:ext uri="{FF2B5EF4-FFF2-40B4-BE49-F238E27FC236}">
                <a16:creationId xmlns:a16="http://schemas.microsoft.com/office/drawing/2014/main" id="{30BE37CC-F268-4E70-BA55-4CBAFB47F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685800"/>
            <a:ext cx="3630706" cy="786653"/>
          </a:xfrm>
          <a:prstGeom prst="rect">
            <a:avLst/>
          </a:prstGeom>
        </p:spPr>
      </p:pic>
      <p:sp>
        <p:nvSpPr>
          <p:cNvPr id="5" name="WordArt 4">
            <a:extLst>
              <a:ext uri="{FF2B5EF4-FFF2-40B4-BE49-F238E27FC236}">
                <a16:creationId xmlns:a16="http://schemas.microsoft.com/office/drawing/2014/main" id="{2A42E1FE-10C5-4546-AC90-1E5F318D0DA7}"/>
              </a:ext>
            </a:extLst>
          </p:cNvPr>
          <p:cNvSpPr>
            <a:spLocks noChangeArrowheads="1" noChangeShapeType="1" noTextEdit="1"/>
          </p:cNvSpPr>
          <p:nvPr/>
        </p:nvSpPr>
        <p:spPr bwMode="auto">
          <a:xfrm>
            <a:off x="4800600" y="5736383"/>
            <a:ext cx="3600450" cy="871634"/>
          </a:xfrm>
          <a:prstGeom prst="rect">
            <a:avLst/>
          </a:prstGeom>
        </p:spPr>
        <p:txBody>
          <a:bodyPr wrap="none" fromWordArt="1">
            <a:prstTxWarp prst="textCascadeUp">
              <a:avLst>
                <a:gd name="adj" fmla="val 79282"/>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dirty="0">
                <a:ln w="9525">
                  <a:round/>
                  <a:headEnd/>
                  <a:tailEnd type="none" w="lg" len="lg"/>
                </a:ln>
                <a:gradFill rotWithShape="0">
                  <a:gsLst>
                    <a:gs pos="0">
                      <a:srgbClr val="FFE701"/>
                    </a:gs>
                    <a:gs pos="100000">
                      <a:srgbClr val="FE3E02"/>
                    </a:gs>
                  </a:gsLst>
                  <a:lin ang="5400000" scaled="1"/>
                </a:gradFill>
                <a:latin typeface="Impact"/>
              </a:rPr>
              <a:t>Thank you!</a:t>
            </a:r>
          </a:p>
        </p:txBody>
      </p:sp>
    </p:spTree>
    <p:extLst>
      <p:ext uri="{BB962C8B-B14F-4D97-AF65-F5344CB8AC3E}">
        <p14:creationId xmlns:p14="http://schemas.microsoft.com/office/powerpoint/2010/main" val="11139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4583" t="5862" r="23333" b="29311"/>
          <a:stretch/>
        </p:blipFill>
        <p:spPr>
          <a:xfrm>
            <a:off x="61332" y="35312"/>
            <a:ext cx="9067800" cy="6818986"/>
          </a:xfrm>
          <a:prstGeom prst="rect">
            <a:avLst/>
          </a:prstGeom>
        </p:spPr>
      </p:pic>
    </p:spTree>
    <p:extLst>
      <p:ext uri="{BB962C8B-B14F-4D97-AF65-F5344CB8AC3E}">
        <p14:creationId xmlns:p14="http://schemas.microsoft.com/office/powerpoint/2010/main" val="2552158376"/>
      </p:ext>
    </p:extLst>
  </p:cSld>
  <p:clrMapOvr>
    <a:masterClrMapping/>
  </p:clrMapOvr>
</p:sld>
</file>

<file path=ppt/theme/theme1.xml><?xml version="1.0" encoding="utf-8"?>
<a:theme xmlns:a="http://schemas.openxmlformats.org/drawingml/2006/main" name="Default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triangle" w="med" len="med"/>
        </a:ln>
        <a:effectLst/>
      </a:spPr>
      <a:bodyPr vert="horz" wrap="non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tx1"/>
          </a:solidFill>
          <a:prstDash val="solid"/>
          <a:round/>
          <a:headEnd type="none" w="med" len="med"/>
          <a:tailEnd type="triangle"/>
        </a:ln>
        <a:effectLst/>
      </a:spPr>
      <a:bodyPr/>
      <a:lstStyle/>
    </a:lnDef>
    <a:txDef>
      <a:spPr>
        <a:noFill/>
      </a:spPr>
      <a:bodyPr wrap="none" rtlCol="0">
        <a:spAutoFit/>
      </a:bodyPr>
      <a:lstStyle>
        <a:defPPr algn="l">
          <a:defRPr b="0"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9265</TotalTime>
  <Words>5282</Words>
  <Application>Microsoft Office PowerPoint</Application>
  <PresentationFormat>On-screen Show (4:3)</PresentationFormat>
  <Paragraphs>1042</Paragraphs>
  <Slides>87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Arial Rounded MT Bold</vt:lpstr>
      <vt:lpstr>Calibri</vt:lpstr>
      <vt:lpstr>Cambria Math</vt:lpstr>
      <vt:lpstr>Comic Sans MS</vt:lpstr>
      <vt:lpstr>Impact</vt:lpstr>
      <vt:lpstr>Wingdings</vt:lpstr>
      <vt:lpstr>Default Design</vt:lpstr>
      <vt:lpstr>Project Aristo: Towards Machines that Capture and Reason with Science Knowledge</vt:lpstr>
      <vt:lpstr>The History of KCap</vt:lpstr>
      <vt:lpstr>The History of KCap</vt:lpstr>
      <vt:lpstr>A Question for the field of Knowledge Capture</vt:lpstr>
      <vt:lpstr>Science Questions: A Grand Challenge…</vt:lpstr>
      <vt:lpstr>Question Categories Not Covered</vt:lpstr>
      <vt:lpstr>Progression on NY Regents 8th Grade (NDMC)</vt:lpstr>
      <vt:lpstr>Progression on NY Regents 8th Grade (NDMC)</vt:lpstr>
      <vt:lpstr>PowerPoint Presentation</vt:lpstr>
      <vt:lpstr>Progression on NY Regents 8th Grade (NDMC)</vt:lpstr>
      <vt:lpstr>Progression on NY Regents 8th Grade (NDMC)</vt:lpstr>
      <vt:lpstr>Progression on NY Regents 8th Grade (NDMC)</vt:lpstr>
      <vt:lpstr>Outline</vt:lpstr>
      <vt:lpstr>Aristo: an over-simplified overview </vt:lpstr>
      <vt:lpstr>Aristo: an over-simplified overview </vt:lpstr>
      <vt:lpstr>Aristo: an over-simplified overview </vt:lpstr>
      <vt:lpstr>1. Table Knowledge</vt:lpstr>
      <vt:lpstr>1. Table Knowledge</vt:lpstr>
      <vt:lpstr>1. Table Knowledge: Aristo’s Tablestore</vt:lpstr>
      <vt:lpstr>IKE – Interactive Knowledge Extraction </vt:lpstr>
      <vt:lpstr>1. Table Inference</vt:lpstr>
      <vt:lpstr>2. Table Inference</vt:lpstr>
      <vt:lpstr>1. Table Inference</vt:lpstr>
      <vt:lpstr>1. Table Inference</vt:lpstr>
      <vt:lpstr>1. Table Inference</vt:lpstr>
      <vt:lpstr>2. Tuple Knowledge</vt:lpstr>
      <vt:lpstr>2. Tuple Inference</vt:lpstr>
      <vt:lpstr>Aristo: an over-simplified overview </vt:lpstr>
      <vt:lpstr>Aristo: an over-simplified overview </vt:lpstr>
      <vt:lpstr>BERT and RoBERTa</vt:lpstr>
      <vt:lpstr>Where is the Knowledge Capture?</vt:lpstr>
      <vt:lpstr>Where is the Knowledge Capture?</vt:lpstr>
      <vt:lpstr>Where is the Knowledge Capture?</vt:lpstr>
      <vt:lpstr>Where is the Knowledge Capture?</vt:lpstr>
      <vt:lpstr>Exploiting Language Models</vt:lpstr>
      <vt:lpstr>Exploiting Language Models</vt:lpstr>
      <vt:lpstr>Exploiting Language Models</vt:lpstr>
      <vt:lpstr>Exploiting Language Models</vt:lpstr>
      <vt:lpstr>Exploiting Language Models</vt:lpstr>
      <vt:lpstr>Exploiting Language Models</vt:lpstr>
      <vt:lpstr>Exploiting Language Models</vt:lpstr>
      <vt:lpstr>Exploiting Language Models</vt:lpstr>
      <vt:lpstr>Similar Progress on 4th Grade NDMC</vt:lpstr>
      <vt:lpstr>Individual Solver Performances</vt:lpstr>
      <vt:lpstr>Outline</vt:lpstr>
      <vt:lpstr>1. Checking for annotation artifacts</vt:lpstr>
      <vt:lpstr>2. Is it fooled by “obviously wrong” answers?</vt:lpstr>
      <vt:lpstr>2. Is it fooled by “obviously wrong” answers?</vt:lpstr>
      <vt:lpstr>2. Is it fooled by “obviously wrong” answers?</vt:lpstr>
      <vt:lpstr>3. More than Pattern Matching?</vt:lpstr>
      <vt:lpstr>3. More than Pattern Matching?</vt:lpstr>
      <vt:lpstr>3. More than Pattern Matching?</vt:lpstr>
      <vt:lpstr>3. More than Pattern Matching?</vt:lpstr>
      <vt:lpstr>3. More than Pattern Matching?</vt:lpstr>
      <vt:lpstr>Synthetic Conjunction Test</vt:lpstr>
      <vt:lpstr>3. More than Pattern Matching?</vt:lpstr>
      <vt:lpstr>3. More than Pattern Matching?</vt:lpstr>
      <vt:lpstr>3. More than Pattern Matching?</vt:lpstr>
      <vt:lpstr>3. More than Pattern Matching?</vt:lpstr>
      <vt:lpstr>3. More than Pattern Matching?</vt:lpstr>
      <vt:lpstr>Outline</vt:lpstr>
      <vt:lpstr>4. Where is Aristo Failing?</vt:lpstr>
      <vt:lpstr>4. Where is Aristo failing?</vt:lpstr>
      <vt:lpstr>1. Good support for the correct answer (13%)</vt:lpstr>
      <vt:lpstr>2. Good support for the incorrect answer (3%)</vt:lpstr>
      <vt:lpstr>3. No good support for the correct answer (57%)</vt:lpstr>
      <vt:lpstr>3. No good support for the correct answer (57%)</vt:lpstr>
      <vt:lpstr>4. Reading Comprehension (27%)</vt:lpstr>
      <vt:lpstr>Math Reasoning</vt:lpstr>
      <vt:lpstr>Outline</vt:lpstr>
      <vt:lpstr>1. Question Decomposition</vt:lpstr>
      <vt:lpstr>1. Question Decomposition</vt:lpstr>
      <vt:lpstr>2. Multihop Reasoning</vt:lpstr>
      <vt:lpstr>2. Multihop Reasoning</vt:lpstr>
      <vt:lpstr>2. Multihop Reasoning</vt:lpstr>
      <vt:lpstr>3. Modeling World States</vt:lpstr>
      <vt:lpstr>3. Modeling World States</vt:lpstr>
      <vt:lpstr>3. Modeling World States</vt:lpstr>
      <vt:lpstr>3. Modeling World States</vt:lpstr>
      <vt:lpstr>3. Modeling World States</vt:lpstr>
      <vt:lpstr>3. Modeling World States</vt:lpstr>
      <vt:lpstr>3. Modeling World States</vt:lpstr>
      <vt:lpstr>3. Modeling World States</vt:lpstr>
      <vt:lpstr>4. Explanation and Instruction</vt:lpstr>
      <vt:lpstr>A Question for the field of Knowledge Capture</vt:lpstr>
      <vt:lpstr>A Question for the field of Knowledge Capture</vt:lpstr>
      <vt:lpstr>Summary</vt:lpstr>
    </vt:vector>
  </TitlesOfParts>
  <Company>AI2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AI2</dc:creator>
  <cp:lastModifiedBy> </cp:lastModifiedBy>
  <cp:revision>362</cp:revision>
  <cp:lastPrinted>2019-11-15T19:43:23Z</cp:lastPrinted>
  <dcterms:created xsi:type="dcterms:W3CDTF">2004-06-21T21:41:43Z</dcterms:created>
  <dcterms:modified xsi:type="dcterms:W3CDTF">2019-11-20T18:30:33Z</dcterms:modified>
</cp:coreProperties>
</file>